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heme/themeOverride1.xml" ContentType="application/vnd.openxmlformats-officedocument.themeOverr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72" r:id="rId3"/>
  </p:sldMasterIdLst>
  <p:notesMasterIdLst>
    <p:notesMasterId r:id="rId24"/>
  </p:notesMasterIdLst>
  <p:sldIdLst>
    <p:sldId id="280" r:id="rId4"/>
    <p:sldId id="357" r:id="rId5"/>
    <p:sldId id="362" r:id="rId6"/>
    <p:sldId id="309" r:id="rId7"/>
    <p:sldId id="347" r:id="rId8"/>
    <p:sldId id="349" r:id="rId9"/>
    <p:sldId id="350" r:id="rId10"/>
    <p:sldId id="341" r:id="rId11"/>
    <p:sldId id="291" r:id="rId12"/>
    <p:sldId id="351" r:id="rId13"/>
    <p:sldId id="352" r:id="rId14"/>
    <p:sldId id="312" r:id="rId15"/>
    <p:sldId id="282" r:id="rId16"/>
    <p:sldId id="358" r:id="rId17"/>
    <p:sldId id="329" r:id="rId18"/>
    <p:sldId id="360" r:id="rId19"/>
    <p:sldId id="324" r:id="rId20"/>
    <p:sldId id="366" r:id="rId21"/>
    <p:sldId id="361" r:id="rId22"/>
    <p:sldId id="363" r:id="rId23"/>
  </p:sldIdLst>
  <p:sldSz cx="9144000" cy="5715000" type="screen16x10"/>
  <p:notesSz cx="6858000" cy="9144000"/>
  <p:defaultTextStyle>
    <a:defPPr>
      <a:defRPr lang="en-US"/>
    </a:defPPr>
    <a:lvl1pPr marL="0" algn="l" defTabSz="713203" rtl="0" eaLnBrk="1" latinLnBrk="0" hangingPunct="1">
      <a:defRPr sz="1404" kern="1200">
        <a:solidFill>
          <a:schemeClr val="tx1"/>
        </a:solidFill>
        <a:latin typeface="+mn-lt"/>
        <a:ea typeface="+mn-ea"/>
        <a:cs typeface="+mn-cs"/>
      </a:defRPr>
    </a:lvl1pPr>
    <a:lvl2pPr marL="356602" algn="l" defTabSz="713203" rtl="0" eaLnBrk="1" latinLnBrk="0" hangingPunct="1">
      <a:defRPr sz="1404" kern="1200">
        <a:solidFill>
          <a:schemeClr val="tx1"/>
        </a:solidFill>
        <a:latin typeface="+mn-lt"/>
        <a:ea typeface="+mn-ea"/>
        <a:cs typeface="+mn-cs"/>
      </a:defRPr>
    </a:lvl2pPr>
    <a:lvl3pPr marL="713203" algn="l" defTabSz="713203" rtl="0" eaLnBrk="1" latinLnBrk="0" hangingPunct="1">
      <a:defRPr sz="1404" kern="1200">
        <a:solidFill>
          <a:schemeClr val="tx1"/>
        </a:solidFill>
        <a:latin typeface="+mn-lt"/>
        <a:ea typeface="+mn-ea"/>
        <a:cs typeface="+mn-cs"/>
      </a:defRPr>
    </a:lvl3pPr>
    <a:lvl4pPr marL="1069805" algn="l" defTabSz="713203" rtl="0" eaLnBrk="1" latinLnBrk="0" hangingPunct="1">
      <a:defRPr sz="1404" kern="1200">
        <a:solidFill>
          <a:schemeClr val="tx1"/>
        </a:solidFill>
        <a:latin typeface="+mn-lt"/>
        <a:ea typeface="+mn-ea"/>
        <a:cs typeface="+mn-cs"/>
      </a:defRPr>
    </a:lvl4pPr>
    <a:lvl5pPr marL="1426407" algn="l" defTabSz="713203" rtl="0" eaLnBrk="1" latinLnBrk="0" hangingPunct="1">
      <a:defRPr sz="1404" kern="1200">
        <a:solidFill>
          <a:schemeClr val="tx1"/>
        </a:solidFill>
        <a:latin typeface="+mn-lt"/>
        <a:ea typeface="+mn-ea"/>
        <a:cs typeface="+mn-cs"/>
      </a:defRPr>
    </a:lvl5pPr>
    <a:lvl6pPr marL="1783009" algn="l" defTabSz="713203" rtl="0" eaLnBrk="1" latinLnBrk="0" hangingPunct="1">
      <a:defRPr sz="1404" kern="1200">
        <a:solidFill>
          <a:schemeClr val="tx1"/>
        </a:solidFill>
        <a:latin typeface="+mn-lt"/>
        <a:ea typeface="+mn-ea"/>
        <a:cs typeface="+mn-cs"/>
      </a:defRPr>
    </a:lvl6pPr>
    <a:lvl7pPr marL="2139610" algn="l" defTabSz="713203" rtl="0" eaLnBrk="1" latinLnBrk="0" hangingPunct="1">
      <a:defRPr sz="1404" kern="1200">
        <a:solidFill>
          <a:schemeClr val="tx1"/>
        </a:solidFill>
        <a:latin typeface="+mn-lt"/>
        <a:ea typeface="+mn-ea"/>
        <a:cs typeface="+mn-cs"/>
      </a:defRPr>
    </a:lvl7pPr>
    <a:lvl8pPr marL="2496212" algn="l" defTabSz="713203" rtl="0" eaLnBrk="1" latinLnBrk="0" hangingPunct="1">
      <a:defRPr sz="1404" kern="1200">
        <a:solidFill>
          <a:schemeClr val="tx1"/>
        </a:solidFill>
        <a:latin typeface="+mn-lt"/>
        <a:ea typeface="+mn-ea"/>
        <a:cs typeface="+mn-cs"/>
      </a:defRPr>
    </a:lvl8pPr>
    <a:lvl9pPr marL="2852814" algn="l" defTabSz="713203" rtl="0" eaLnBrk="1" latinLnBrk="0" hangingPunct="1">
      <a:defRPr sz="1404" kern="1200">
        <a:solidFill>
          <a:schemeClr val="tx1"/>
        </a:solidFill>
        <a:latin typeface="+mn-lt"/>
        <a:ea typeface="+mn-ea"/>
        <a:cs typeface="+mn-cs"/>
      </a:defRPr>
    </a:lvl9pPr>
  </p:defaultTextStyle>
  <p:extLst>
    <p:ext uri="{EFAFB233-063F-42B5-8137-9DF3F51BA10A}">
      <p15:sldGuideLst xmlns:p15="http://schemas.microsoft.com/office/powerpoint/2012/main">
        <p15:guide id="2" pos="144" userDrawn="1">
          <p15:clr>
            <a:srgbClr val="A4A3A4"/>
          </p15:clr>
        </p15:guide>
        <p15:guide id="4" orient="horz" pos="1296" userDrawn="1">
          <p15:clr>
            <a:srgbClr val="A4A3A4"/>
          </p15:clr>
        </p15:guide>
        <p15:guide id="5" pos="2880" userDrawn="1">
          <p15:clr>
            <a:srgbClr val="A4A3A4"/>
          </p15:clr>
        </p15:guide>
        <p15:guide id="6" orient="horz" pos="1800" userDrawn="1">
          <p15:clr>
            <a:srgbClr val="A4A3A4"/>
          </p15:clr>
        </p15:guide>
        <p15:guide id="7" pos="4464" userDrawn="1">
          <p15:clr>
            <a:srgbClr val="A4A3A4"/>
          </p15:clr>
        </p15:guide>
        <p15:guide id="8" pos="4056"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1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7"/>
    <a:srgbClr val="3FC6D0"/>
    <a:srgbClr val="00B0BD"/>
    <a:srgbClr val="FFB900"/>
    <a:srgbClr val="00BCF2"/>
    <a:srgbClr val="00B294"/>
    <a:srgbClr val="BAD80A"/>
    <a:srgbClr val="FFFFFF"/>
    <a:srgbClr val="004B50"/>
    <a:srgbClr val="5C2D9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horzBarState="maximized">
    <p:restoredLeft sz="4284" autoAdjust="0"/>
    <p:restoredTop sz="50234" autoAdjust="0"/>
  </p:normalViewPr>
  <p:slideViewPr>
    <p:cSldViewPr snapToGrid="0">
      <p:cViewPr varScale="1">
        <p:scale>
          <a:sx n="132" d="100"/>
          <a:sy n="132" d="100"/>
        </p:scale>
        <p:origin x="1716" y="120"/>
      </p:cViewPr>
      <p:guideLst>
        <p:guide pos="144"/>
        <p:guide orient="horz" pos="1296"/>
        <p:guide pos="2880"/>
        <p:guide orient="horz" pos="1800"/>
        <p:guide pos="4464"/>
        <p:guide pos="405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presProps" Target="presProps.xml"/><Relationship Id="rId3" Type="http://schemas.openxmlformats.org/officeDocument/2006/relationships/slideMaster" Target="slideMasters/slideMaster1.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notesMaster" Target="notesMasters/notesMaster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theme" Target="theme/theme1.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viewProps" Target="viewProps.xml"/><Relationship Id="rId30"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72F3BE2-5C17-F645-BF93-BBD4DADA8A4A}" type="datetimeFigureOut">
              <a:rPr lang="en-US" smtClean="0"/>
              <a:t>10/31/2017</a:t>
            </a:fld>
            <a:endParaRPr lang="nb-NO"/>
          </a:p>
        </p:txBody>
      </p:sp>
      <p:sp>
        <p:nvSpPr>
          <p:cNvPr id="4" name="Slide Image Placeholder 3"/>
          <p:cNvSpPr>
            <a:spLocks noGrp="1" noRot="1" noChangeAspect="1"/>
          </p:cNvSpPr>
          <p:nvPr>
            <p:ph type="sldImg" idx="2"/>
          </p:nvPr>
        </p:nvSpPr>
        <p:spPr>
          <a:xfrm>
            <a:off x="960438" y="1143000"/>
            <a:ext cx="493712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8F0EC2C-E6BA-F248-9EDA-113245C923E1}" type="slidenum">
              <a:rPr lang="en-US" smtClean="0"/>
              <a:t>‹#›</a:t>
            </a:fld>
            <a:endParaRPr lang="nb-NO"/>
          </a:p>
        </p:txBody>
      </p:sp>
    </p:spTree>
    <p:extLst>
      <p:ext uri="{BB962C8B-B14F-4D97-AF65-F5344CB8AC3E}">
        <p14:creationId xmlns:p14="http://schemas.microsoft.com/office/powerpoint/2010/main" val="5356150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education.minecraft.net/" TargetMode="External"/><Relationship Id="rId7" Type="http://schemas.openxmlformats.org/officeDocument/2006/relationships/hyperlink" Target="http://studio.code.org/" TargetMode="External"/><Relationship Id="rId2" Type="http://schemas.openxmlformats.org/officeDocument/2006/relationships/slide" Target="../slides/slide19.xml"/><Relationship Id="rId1" Type="http://schemas.openxmlformats.org/officeDocument/2006/relationships/notesMaster" Target="../notesMasters/notesMaster1.xml"/><Relationship Id="rId6" Type="http://schemas.openxmlformats.org/officeDocument/2006/relationships/hyperlink" Target="https://studio.code.org/" TargetMode="External"/><Relationship Id="rId5" Type="http://schemas.openxmlformats.org/officeDocument/2006/relationships/hyperlink" Target="http://code.org/educate" TargetMode="External"/><Relationship Id="rId4" Type="http://schemas.openxmlformats.org/officeDocument/2006/relationships/hyperlink" Target="https://code.org/educate"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www.microsoft.com/en-us/legal/intellectualproperty/trademarks/en-us.aspx"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b-NO" b="0" u="none" dirty="0"/>
              <a:t>Denne presentasjonen er ment å bli brukt for barn fra 5-10 år. Vi anbefaler å planlegge 60 minutter for denne aktiviteten. Kort ned på tiden for unge deltakere. </a:t>
            </a:r>
            <a:endParaRPr lang="nb-NO" b="1" u="sng" dirty="0"/>
          </a:p>
          <a:p>
            <a:endParaRPr lang="nb-NO" b="1" u="sng" dirty="0"/>
          </a:p>
          <a:p>
            <a:r>
              <a:rPr lang="nb-NO" b="1" u="sng" dirty="0"/>
              <a:t>EKSEMPELSKRIPT: </a:t>
            </a:r>
          </a:p>
          <a:p>
            <a:endParaRPr lang="nb-NO" b="1" u="sng" dirty="0"/>
          </a:p>
          <a:p>
            <a:pPr>
              <a:defRPr/>
            </a:pPr>
            <a:r>
              <a:rPr lang="nb-NO" b="0" u="none" dirty="0"/>
              <a:t>“Hei alle sammen</a:t>
            </a:r>
            <a:r>
              <a:rPr lang="nb-NO" kern="1200" dirty="0">
                <a:effectLst/>
                <a:latin typeface="+mn-lt"/>
              </a:rPr>
              <a:t>! Jeg er &lt;navn&gt; fra &lt;organisasjon&gt;. </a:t>
            </a:r>
            <a:r>
              <a:rPr lang="nb-NO" b="0" u="none" dirty="0"/>
              <a:t>I dag skal vi gjøre Hour of Code™ med Minecraft. </a:t>
            </a:r>
            <a:r>
              <a:rPr lang="nb-NO" kern="1200" dirty="0">
                <a:effectLst/>
                <a:latin typeface="+mn-lt"/>
              </a:rPr>
              <a:t>Hour of Code™ er</a:t>
            </a:r>
            <a:r>
              <a:rPr lang="nb-NO" dirty="0"/>
              <a:t> en</a:t>
            </a:r>
            <a:r>
              <a:rPr lang="nb-NO" kern="1200" dirty="0">
                <a:effectLst/>
                <a:latin typeface="+mn-lt"/>
              </a:rPr>
              <a:t> verdensomfattende kampanje fra den ideelle organisasjonen Code.org som skal vise at alle kan lære det grunnleggende om koding. I dag skal dere være en del av dette</a:t>
            </a:r>
            <a:r>
              <a:rPr lang="nb-NO" b="0" u="none" baseline="0" dirty="0"/>
              <a:t> ved å lære å kode ved å bruke den nye Minecraft Hour of Code™-opplæringen fra Microsoft. Først skal vi snakke litt om hva koding er, hvorfor det er viktig og hvorfor det er så morsomt!”</a:t>
            </a:r>
            <a:endParaRPr lang="nb-NO" b="1" u="sng" dirty="0"/>
          </a:p>
          <a:p>
            <a:endParaRPr lang="nb-NO" b="1" u="sng" dirty="0"/>
          </a:p>
          <a:p>
            <a:endParaRPr lang="nb-NO" b="1" u="sng" dirty="0"/>
          </a:p>
          <a:p>
            <a:r>
              <a:rPr lang="nb-NO" b="1" u="sng" dirty="0"/>
              <a:t>MÅL FOR LYSBILDET:</a:t>
            </a:r>
            <a:r>
              <a:rPr lang="nb-NO" dirty="0"/>
              <a:t> </a:t>
            </a:r>
          </a:p>
          <a:p>
            <a:endParaRPr lang="nb-NO" b="0" u="none" baseline="0" dirty="0"/>
          </a:p>
          <a:p>
            <a:r>
              <a:rPr lang="nb-NO" b="0" u="none" baseline="0" dirty="0"/>
              <a:t>Å få deltakerne begeistret for Hour of Code™!</a:t>
            </a:r>
          </a:p>
          <a:p>
            <a:endParaRPr lang="nb-NO" b="0" u="none" baseline="0" dirty="0"/>
          </a:p>
          <a:p>
            <a:r>
              <a:rPr lang="nb-NO" b="1" u="sng" baseline="0" dirty="0"/>
              <a:t>MERKNAD TIL TILRETTELEGGER:</a:t>
            </a:r>
          </a:p>
          <a:p>
            <a:r>
              <a:rPr lang="nb-NO" sz="1200" kern="1200" dirty="0">
                <a:solidFill>
                  <a:schemeClr val="tx1"/>
                </a:solidFill>
                <a:effectLst/>
                <a:latin typeface="+mn-lt"/>
              </a:rPr>
              <a:t>Husk på at hovedformålet med arrangementet er at deltakerne skal engasjere seg i opplæringen. Begrens tiden du presenterer tilsvarende. De fleste lysbildene er laget for å bli vist bare et kort øyeblikk for å støtte en rask og samtalepreget presentasjon.</a:t>
            </a:r>
            <a:endParaRPr lang="nb-NO" b="1" u="sng" dirty="0"/>
          </a:p>
          <a:p>
            <a:endParaRPr lang="nb-NO" b="1" u="sng" dirty="0"/>
          </a:p>
          <a:p>
            <a:endParaRPr lang="nb-NO" b="1" dirty="0"/>
          </a:p>
          <a:p>
            <a:r>
              <a:rPr lang="nb-NO" b="1" u="sng" dirty="0"/>
              <a:t>BILDEINSTRUKSJONER FOR DETTE LYSBILDET:</a:t>
            </a:r>
            <a:endParaRPr lang="nb-NO" sz="1200" u="sng" kern="1200" dirty="0">
              <a:solidFill>
                <a:schemeClr val="tx1"/>
              </a:solidFill>
              <a:effectLst/>
              <a:latin typeface="+mn-lt"/>
              <a:ea typeface="+mn-ea"/>
              <a:cs typeface="+mn-cs"/>
            </a:endParaRPr>
          </a:p>
          <a:p>
            <a:endParaRPr lang="nb-NO" sz="1200" kern="1200" dirty="0">
              <a:solidFill>
                <a:schemeClr val="tx1"/>
              </a:solidFill>
              <a:effectLst/>
              <a:latin typeface="+mn-lt"/>
              <a:ea typeface="+mn-ea"/>
              <a:cs typeface="+mn-cs"/>
            </a:endParaRPr>
          </a:p>
          <a:p>
            <a:r>
              <a:rPr lang="nb-NO" sz="1200" kern="1200" dirty="0">
                <a:solidFill>
                  <a:schemeClr val="tx1"/>
                </a:solidFill>
                <a:effectLst/>
                <a:latin typeface="+mn-lt"/>
              </a:rPr>
              <a:t>Dette bildet representerer verdensomfattende deltakelse i Hour of Code™-arrangementer. </a:t>
            </a:r>
          </a:p>
        </p:txBody>
      </p:sp>
      <p:sp>
        <p:nvSpPr>
          <p:cNvPr id="4" name="Slide Number Placeholder 3"/>
          <p:cNvSpPr>
            <a:spLocks noGrp="1"/>
          </p:cNvSpPr>
          <p:nvPr>
            <p:ph type="sldNum" sz="quarter" idx="10"/>
          </p:nvPr>
        </p:nvSpPr>
        <p:spPr/>
        <p:txBody>
          <a:bodyPr/>
          <a:lstStyle/>
          <a:p>
            <a:fld id="{88F0EC2C-E6BA-F248-9EDA-113245C923E1}" type="slidenum">
              <a:rPr lang="en-US" smtClean="0"/>
              <a:t>1</a:t>
            </a:fld>
            <a:endParaRPr lang="nb-NO"/>
          </a:p>
        </p:txBody>
      </p:sp>
    </p:spTree>
    <p:extLst>
      <p:ext uri="{BB962C8B-B14F-4D97-AF65-F5344CB8AC3E}">
        <p14:creationId xmlns:p14="http://schemas.microsoft.com/office/powerpoint/2010/main" val="5589337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nb-NO" b="1" u="sng"/>
              <a:t>EKSEMPELSKRIPT:</a:t>
            </a:r>
          </a:p>
          <a:p>
            <a:pPr marL="0" marR="0" indent="0" algn="l" defTabSz="914400" rtl="0" eaLnBrk="1" fontAlgn="auto" latinLnBrk="0" hangingPunct="1">
              <a:lnSpc>
                <a:spcPct val="100000"/>
              </a:lnSpc>
              <a:spcBef>
                <a:spcPts val="0"/>
              </a:spcBef>
              <a:spcAft>
                <a:spcPts val="0"/>
              </a:spcAft>
              <a:buClrTx/>
              <a:buSzTx/>
              <a:buFontTx/>
              <a:buNone/>
              <a:tabLst/>
              <a:defRPr/>
            </a:pPr>
            <a:endParaRPr lang="nb-NO" b="1" u="sng"/>
          </a:p>
          <a:p>
            <a:r>
              <a:rPr lang="nb-NO" b="0" baseline="0"/>
              <a:t>“</a:t>
            </a:r>
            <a:r>
              <a:rPr lang="nb-NO" sz="1200" kern="1200">
                <a:solidFill>
                  <a:schemeClr val="tx1"/>
                </a:solidFill>
                <a:effectLst/>
                <a:latin typeface="+mn-lt"/>
              </a:rPr>
              <a:t>Med kode kan du også lage nye ting, så det hjelper å være fantasifull og kreativ!”</a:t>
            </a:r>
          </a:p>
          <a:p>
            <a:endParaRPr lang="nb-NO" b="1" u="sng"/>
          </a:p>
          <a:p>
            <a:endParaRPr lang="nb-NO"/>
          </a:p>
        </p:txBody>
      </p:sp>
      <p:sp>
        <p:nvSpPr>
          <p:cNvPr id="4" name="Slide Number Placeholder 3"/>
          <p:cNvSpPr>
            <a:spLocks noGrp="1"/>
          </p:cNvSpPr>
          <p:nvPr>
            <p:ph type="sldNum" sz="quarter" idx="10"/>
          </p:nvPr>
        </p:nvSpPr>
        <p:spPr/>
        <p:txBody>
          <a:bodyPr/>
          <a:lstStyle/>
          <a:p>
            <a:fld id="{88F0EC2C-E6BA-F248-9EDA-113245C923E1}" type="slidenum">
              <a:rPr lang="en-US" smtClean="0"/>
              <a:t>10</a:t>
            </a:fld>
            <a:endParaRPr lang="nb-NO"/>
          </a:p>
        </p:txBody>
      </p:sp>
    </p:spTree>
    <p:extLst>
      <p:ext uri="{BB962C8B-B14F-4D97-AF65-F5344CB8AC3E}">
        <p14:creationId xmlns:p14="http://schemas.microsoft.com/office/powerpoint/2010/main" val="5724230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nb-NO" b="1" u="sng" dirty="0"/>
              <a:t>EKSEMPELSKRIPT:</a:t>
            </a:r>
          </a:p>
          <a:p>
            <a:pPr marL="0" marR="0" indent="0" algn="l" defTabSz="914400" rtl="0" eaLnBrk="1" fontAlgn="auto" latinLnBrk="0" hangingPunct="1">
              <a:lnSpc>
                <a:spcPct val="100000"/>
              </a:lnSpc>
              <a:spcBef>
                <a:spcPts val="0"/>
              </a:spcBef>
              <a:spcAft>
                <a:spcPts val="0"/>
              </a:spcAft>
              <a:buClrTx/>
              <a:buSzTx/>
              <a:buFontTx/>
              <a:buNone/>
              <a:tabLst/>
              <a:defRPr/>
            </a:pPr>
            <a:endParaRPr lang="nb-NO" b="1" u="sng" dirty="0"/>
          </a:p>
          <a:p>
            <a:pPr marL="0" marR="0" indent="0" algn="l" defTabSz="914400" rtl="0" eaLnBrk="1" fontAlgn="auto" latinLnBrk="0" hangingPunct="1">
              <a:lnSpc>
                <a:spcPct val="100000"/>
              </a:lnSpc>
              <a:spcBef>
                <a:spcPts val="0"/>
              </a:spcBef>
              <a:spcAft>
                <a:spcPts val="0"/>
              </a:spcAft>
              <a:buClrTx/>
              <a:buSzTx/>
              <a:buFontTx/>
              <a:buNone/>
              <a:tabLst/>
              <a:defRPr/>
            </a:pPr>
            <a:r>
              <a:rPr lang="nb-NO" dirty="0"/>
              <a:t>“Koding er en gruppeaktivitet! Siden alle som koder, alltid løser problemer og bruker fantasien, </a:t>
            </a:r>
            <a:r>
              <a:rPr lang="nb-NO" sz="1200" kern="1200" dirty="0">
                <a:solidFill>
                  <a:schemeClr val="tx1"/>
                </a:solidFill>
                <a:effectLst/>
                <a:latin typeface="+mn-lt"/>
              </a:rPr>
              <a:t>hjelper de hverandre ved å dele idéer og løsninger med hverandre!” </a:t>
            </a:r>
            <a:endParaRPr lang="nb-NO" dirty="0"/>
          </a:p>
          <a:p>
            <a:endParaRPr lang="nb-NO" b="1" u="sng" dirty="0"/>
          </a:p>
          <a:p>
            <a:endParaRPr lang="nb-NO" dirty="0"/>
          </a:p>
        </p:txBody>
      </p:sp>
      <p:sp>
        <p:nvSpPr>
          <p:cNvPr id="4" name="Slide Number Placeholder 3"/>
          <p:cNvSpPr>
            <a:spLocks noGrp="1"/>
          </p:cNvSpPr>
          <p:nvPr>
            <p:ph type="sldNum" sz="quarter" idx="10"/>
          </p:nvPr>
        </p:nvSpPr>
        <p:spPr/>
        <p:txBody>
          <a:bodyPr/>
          <a:lstStyle/>
          <a:p>
            <a:fld id="{88F0EC2C-E6BA-F248-9EDA-113245C923E1}" type="slidenum">
              <a:rPr lang="en-US" smtClean="0"/>
              <a:t>11</a:t>
            </a:fld>
            <a:endParaRPr lang="nb-NO"/>
          </a:p>
        </p:txBody>
      </p:sp>
    </p:spTree>
    <p:extLst>
      <p:ext uri="{BB962C8B-B14F-4D97-AF65-F5344CB8AC3E}">
        <p14:creationId xmlns:p14="http://schemas.microsoft.com/office/powerpoint/2010/main" val="2586417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b="1" u="sng" dirty="0"/>
              <a:t>EKSEMPELSKRIPT:</a:t>
            </a:r>
          </a:p>
          <a:p>
            <a:endParaRPr lang="nb-NO" b="1" u="sng" dirty="0"/>
          </a:p>
          <a:p>
            <a:r>
              <a:rPr lang="nb-NO" sz="1200" kern="1200" dirty="0">
                <a:solidFill>
                  <a:schemeClr val="tx1"/>
                </a:solidFill>
                <a:effectLst/>
                <a:latin typeface="+mn-lt"/>
              </a:rPr>
              <a:t>“Hva vil du gjøre?</a:t>
            </a:r>
            <a:r>
              <a:rPr lang="nb-NO" dirty="0"/>
              <a:t> </a:t>
            </a:r>
            <a:r>
              <a:rPr lang="nb-NO" sz="1200" kern="1200" dirty="0">
                <a:solidFill>
                  <a:schemeClr val="tx1"/>
                </a:solidFill>
                <a:effectLst/>
                <a:latin typeface="+mn-lt"/>
              </a:rPr>
              <a:t>Det kan være hva som helst – lese, sport, mote, spille videospill.”</a:t>
            </a:r>
            <a:endParaRPr lang="nb-NO" b="1" u="sng" dirty="0"/>
          </a:p>
          <a:p>
            <a:endParaRPr lang="nb-NO" b="1" u="sng" dirty="0"/>
          </a:p>
          <a:p>
            <a:r>
              <a:rPr lang="nb-NO" b="1" u="sng" dirty="0"/>
              <a:t>MÅL FOR LYSBILDET:</a:t>
            </a:r>
          </a:p>
          <a:p>
            <a:endParaRPr lang="nb-NO" b="1" u="sng" dirty="0"/>
          </a:p>
          <a:p>
            <a:pPr marL="0" marR="0" indent="0" algn="l" defTabSz="914400" rtl="0" eaLnBrk="1" fontAlgn="auto" latinLnBrk="0" hangingPunct="1">
              <a:lnSpc>
                <a:spcPct val="100000"/>
              </a:lnSpc>
              <a:spcBef>
                <a:spcPts val="0"/>
              </a:spcBef>
              <a:spcAft>
                <a:spcPts val="0"/>
              </a:spcAft>
              <a:buClrTx/>
              <a:buSzTx/>
              <a:buFontTx/>
              <a:buNone/>
              <a:tabLst/>
              <a:defRPr/>
            </a:pPr>
            <a:r>
              <a:rPr lang="nb-NO" sz="1200" kern="1200" dirty="0">
                <a:solidFill>
                  <a:schemeClr val="tx1"/>
                </a:solidFill>
                <a:effectLst/>
                <a:latin typeface="+mn-lt"/>
              </a:rPr>
              <a:t>Å posisjonere kode som noe som er knyttet til interesser utenfor det teknologiske området, noe som mer sannsynlig får unge mennesker interessert. Målet er å sette fantasien i sving om hvordan de kan overføre en lidenskap de har, til et kodeprosjekt som kanskje kan hjelpe dem med å dyrke lidenskapen videre. </a:t>
            </a:r>
            <a:endParaRPr lang="nb-NO" b="1" u="sng" dirty="0"/>
          </a:p>
          <a:p>
            <a:endParaRPr lang="nb-NO" b="1" dirty="0"/>
          </a:p>
          <a:p>
            <a:r>
              <a:rPr lang="nb-NO" b="1" u="sng" dirty="0"/>
              <a:t>MERKNAD TIL TILRETTELEGGER: </a:t>
            </a:r>
            <a:r>
              <a:rPr lang="nb-NO" b="0" dirty="0"/>
              <a:t>Be deltakerne om å dele sine interesser og idéer</a:t>
            </a:r>
          </a:p>
        </p:txBody>
      </p:sp>
      <p:sp>
        <p:nvSpPr>
          <p:cNvPr id="4" name="Slide Number Placeholder 3"/>
          <p:cNvSpPr>
            <a:spLocks noGrp="1"/>
          </p:cNvSpPr>
          <p:nvPr>
            <p:ph type="sldNum" sz="quarter" idx="10"/>
          </p:nvPr>
        </p:nvSpPr>
        <p:spPr/>
        <p:txBody>
          <a:bodyPr/>
          <a:lstStyle/>
          <a:p>
            <a:fld id="{88F0EC2C-E6BA-F248-9EDA-113245C923E1}" type="slidenum">
              <a:rPr lang="en-US" smtClean="0"/>
              <a:t>12</a:t>
            </a:fld>
            <a:endParaRPr lang="nb-NO"/>
          </a:p>
        </p:txBody>
      </p:sp>
    </p:spTree>
    <p:extLst>
      <p:ext uri="{BB962C8B-B14F-4D97-AF65-F5344CB8AC3E}">
        <p14:creationId xmlns:p14="http://schemas.microsoft.com/office/powerpoint/2010/main" val="11884374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b="1" u="sng" dirty="0"/>
              <a:t>EKSEMPELSKRIPT:</a:t>
            </a:r>
          </a:p>
          <a:p>
            <a:endParaRPr lang="nb-NO" b="1" u="sng" dirty="0"/>
          </a:p>
          <a:p>
            <a:r>
              <a:rPr lang="nb-NO" b="0" u="none" dirty="0"/>
              <a:t>“Koding kan være en del av alle tingene du liker å gjøre!”</a:t>
            </a:r>
          </a:p>
          <a:p>
            <a:endParaRPr lang="nb-NO" b="0" u="none" baseline="0" dirty="0"/>
          </a:p>
          <a:p>
            <a:r>
              <a:rPr lang="nb-NO" b="0" u="none" baseline="0" dirty="0"/>
              <a:t>*EKSEMPLER SOM KAN NEVNES</a:t>
            </a:r>
          </a:p>
          <a:p>
            <a:pPr marL="628650" lvl="1" indent="-171450">
              <a:buFont typeface="Arial"/>
              <a:buChar char="•"/>
            </a:pPr>
            <a:r>
              <a:rPr lang="nb-NO" sz="1200" kern="1200" dirty="0">
                <a:solidFill>
                  <a:schemeClr val="tx1"/>
                </a:solidFill>
                <a:effectLst/>
                <a:latin typeface="+mn-lt"/>
              </a:rPr>
              <a:t>Folk som liker </a:t>
            </a:r>
            <a:r>
              <a:rPr lang="nb-NO" sz="1200" b="1" kern="1200" dirty="0">
                <a:solidFill>
                  <a:schemeClr val="tx1"/>
                </a:solidFill>
                <a:effectLst/>
                <a:latin typeface="+mn-lt"/>
              </a:rPr>
              <a:t>filmer, </a:t>
            </a:r>
            <a:r>
              <a:rPr lang="nb-NO" sz="1200" kern="1200" dirty="0">
                <a:solidFill>
                  <a:schemeClr val="tx1"/>
                </a:solidFill>
                <a:effectLst/>
                <a:latin typeface="+mn-lt"/>
              </a:rPr>
              <a:t>kan bygge en app der folk kan rangere filmer og snakke om dem</a:t>
            </a:r>
            <a:endParaRPr lang="nb-NO" dirty="0">
              <a:effectLst/>
            </a:endParaRPr>
          </a:p>
          <a:p>
            <a:pPr marL="628650" lvl="1" indent="-171450">
              <a:buFont typeface="Arial"/>
              <a:buChar char="•"/>
            </a:pPr>
            <a:r>
              <a:rPr lang="nb-NO" sz="1200" kern="1200" dirty="0">
                <a:solidFill>
                  <a:schemeClr val="tx1"/>
                </a:solidFill>
                <a:effectLst/>
                <a:latin typeface="+mn-lt"/>
              </a:rPr>
              <a:t>Noen som liker </a:t>
            </a:r>
            <a:r>
              <a:rPr lang="nb-NO" sz="1200" b="1" kern="1200" dirty="0">
                <a:solidFill>
                  <a:schemeClr val="tx1"/>
                </a:solidFill>
                <a:effectLst/>
                <a:latin typeface="+mn-lt"/>
              </a:rPr>
              <a:t>videospill, </a:t>
            </a:r>
            <a:r>
              <a:rPr lang="nb-NO" sz="1200" kern="1200" dirty="0">
                <a:solidFill>
                  <a:schemeClr val="tx1"/>
                </a:solidFill>
                <a:effectLst/>
                <a:latin typeface="+mn-lt"/>
              </a:rPr>
              <a:t>kan bygge sitt eget spill</a:t>
            </a:r>
          </a:p>
          <a:p>
            <a:pPr marL="628650" lvl="1" indent="-171450">
              <a:buFont typeface="Arial"/>
              <a:buChar char="•"/>
            </a:pPr>
            <a:r>
              <a:rPr lang="nb-NO" sz="1200" kern="1200" dirty="0">
                <a:solidFill>
                  <a:schemeClr val="tx1"/>
                </a:solidFill>
                <a:effectLst/>
                <a:latin typeface="+mn-lt"/>
              </a:rPr>
              <a:t>Noen som liker </a:t>
            </a:r>
            <a:r>
              <a:rPr lang="nb-NO" sz="1200" b="1" kern="1200" dirty="0">
                <a:solidFill>
                  <a:schemeClr val="tx1"/>
                </a:solidFill>
                <a:effectLst/>
                <a:latin typeface="+mn-lt"/>
              </a:rPr>
              <a:t>sport</a:t>
            </a:r>
            <a:r>
              <a:rPr lang="nb-NO" sz="1200" kern="1200" dirty="0">
                <a:solidFill>
                  <a:schemeClr val="tx1"/>
                </a:solidFill>
                <a:effectLst/>
                <a:latin typeface="+mn-lt"/>
              </a:rPr>
              <a:t>, kan bygge en app som viser statistikk for favorittlaget</a:t>
            </a:r>
          </a:p>
          <a:p>
            <a:pPr marL="628650" lvl="1" indent="-171450">
              <a:buFont typeface="Arial"/>
              <a:buChar char="•"/>
            </a:pPr>
            <a:r>
              <a:rPr lang="nb-NO" sz="1200" kern="1200" dirty="0">
                <a:solidFill>
                  <a:schemeClr val="tx1"/>
                </a:solidFill>
                <a:effectLst/>
                <a:latin typeface="+mn-lt"/>
              </a:rPr>
              <a:t>Hvis noen liker </a:t>
            </a:r>
            <a:r>
              <a:rPr lang="nb-NO" sz="1200" b="1" kern="1200" dirty="0">
                <a:solidFill>
                  <a:schemeClr val="tx1"/>
                </a:solidFill>
                <a:effectLst/>
                <a:latin typeface="+mn-lt"/>
              </a:rPr>
              <a:t>tegnefilmer og superhelter</a:t>
            </a:r>
            <a:r>
              <a:rPr lang="nb-NO" sz="1200" kern="1200" dirty="0">
                <a:solidFill>
                  <a:schemeClr val="tx1"/>
                </a:solidFill>
                <a:effectLst/>
                <a:latin typeface="+mn-lt"/>
              </a:rPr>
              <a:t>, kan de lage et webområde som handler om favorittheltene </a:t>
            </a:r>
            <a:endParaRPr lang="nb-NO" dirty="0">
              <a:effectLst/>
            </a:endParaRPr>
          </a:p>
          <a:p>
            <a:endParaRPr lang="nb-NO" b="1" u="sng" dirty="0"/>
          </a:p>
          <a:p>
            <a:r>
              <a:rPr lang="nb-NO" b="1" u="sng" dirty="0"/>
              <a:t>MÅL FOR LYSBILDET:</a:t>
            </a:r>
          </a:p>
          <a:p>
            <a:endParaRPr lang="nb-NO" b="1" u="sng" dirty="0"/>
          </a:p>
          <a:p>
            <a:pPr marL="0" marR="0" indent="0" algn="l" defTabSz="914400" rtl="0" eaLnBrk="1" fontAlgn="auto" latinLnBrk="0" hangingPunct="1">
              <a:lnSpc>
                <a:spcPct val="100000"/>
              </a:lnSpc>
              <a:spcBef>
                <a:spcPts val="0"/>
              </a:spcBef>
              <a:spcAft>
                <a:spcPts val="0"/>
              </a:spcAft>
              <a:buClrTx/>
              <a:buSzTx/>
              <a:buFontTx/>
              <a:buNone/>
              <a:tabLst/>
              <a:defRPr/>
            </a:pPr>
            <a:r>
              <a:rPr lang="nb-NO" sz="1200" kern="1200" dirty="0">
                <a:solidFill>
                  <a:schemeClr val="tx1"/>
                </a:solidFill>
                <a:effectLst/>
                <a:latin typeface="+mn-lt"/>
              </a:rPr>
              <a:t>Å understreke at de ikke bare vil finne nye måter å ha det gøy på i kodeprosessen og oppdage hva de kan gjøre med koding, men at det de ender opp med å lage, kan være noe de kan dele og bruke sammen med venner.</a:t>
            </a:r>
          </a:p>
          <a:p>
            <a:endParaRPr lang="nb-NO" b="1" dirty="0"/>
          </a:p>
          <a:p>
            <a:pPr marL="0" marR="0" indent="0" algn="l" defTabSz="914400" rtl="0" eaLnBrk="1" fontAlgn="auto" latinLnBrk="0" hangingPunct="1">
              <a:lnSpc>
                <a:spcPct val="100000"/>
              </a:lnSpc>
              <a:spcBef>
                <a:spcPts val="0"/>
              </a:spcBef>
              <a:spcAft>
                <a:spcPts val="0"/>
              </a:spcAft>
              <a:buClrTx/>
              <a:buSzTx/>
              <a:buFontTx/>
              <a:buNone/>
              <a:tabLst/>
              <a:defRPr/>
            </a:pPr>
            <a:endParaRPr lang="nb-NO" dirty="0"/>
          </a:p>
          <a:p>
            <a:endParaRPr lang="nb-NO" dirty="0"/>
          </a:p>
        </p:txBody>
      </p:sp>
      <p:sp>
        <p:nvSpPr>
          <p:cNvPr id="4" name="Slide Number Placeholder 3"/>
          <p:cNvSpPr>
            <a:spLocks noGrp="1"/>
          </p:cNvSpPr>
          <p:nvPr>
            <p:ph type="sldNum" sz="quarter" idx="10"/>
          </p:nvPr>
        </p:nvSpPr>
        <p:spPr/>
        <p:txBody>
          <a:bodyPr/>
          <a:lstStyle/>
          <a:p>
            <a:fld id="{88F0EC2C-E6BA-F248-9EDA-113245C923E1}" type="slidenum">
              <a:rPr lang="en-US" smtClean="0"/>
              <a:t>13</a:t>
            </a:fld>
            <a:endParaRPr lang="nb-NO"/>
          </a:p>
        </p:txBody>
      </p:sp>
    </p:spTree>
    <p:extLst>
      <p:ext uri="{BB962C8B-B14F-4D97-AF65-F5344CB8AC3E}">
        <p14:creationId xmlns:p14="http://schemas.microsoft.com/office/powerpoint/2010/main" val="7133974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nb-NO" b="1" u="sng" dirty="0"/>
              <a:t>EKSEMPELSKRIPT:</a:t>
            </a:r>
          </a:p>
          <a:p>
            <a:endParaRPr lang="nb-NO" b="1" u="sng" dirty="0"/>
          </a:p>
          <a:p>
            <a:pPr marL="0" marR="0" lvl="0" indent="0" algn="l" defTabSz="914400" rtl="0" eaLnBrk="1" fontAlgn="auto" latinLnBrk="0" hangingPunct="1">
              <a:lnSpc>
                <a:spcPct val="100000"/>
              </a:lnSpc>
              <a:spcBef>
                <a:spcPts val="0"/>
              </a:spcBef>
              <a:spcAft>
                <a:spcPts val="0"/>
              </a:spcAft>
              <a:buClrTx/>
              <a:buSzTx/>
              <a:buFontTx/>
              <a:buNone/>
              <a:tabLst/>
              <a:defRPr/>
            </a:pPr>
            <a:r>
              <a:rPr lang="nb-NO" b="0" u="none" dirty="0"/>
              <a:t>“Er dere klare til å begynne å kode? La oss komme i gang! “I dagens </a:t>
            </a:r>
            <a:r>
              <a:rPr lang="nb-NO" sz="1200" dirty="0">
                <a:solidFill>
                  <a:schemeClr val="bg1"/>
                </a:solidFill>
                <a:latin typeface="Segoe UI Light" panose="020B0502040204020203" pitchFamily="34" charset="0"/>
              </a:rPr>
              <a:t>Hour of Code™</a:t>
            </a:r>
            <a:r>
              <a:rPr lang="nb-NO" b="0" u="none" baseline="0" dirty="0"/>
              <a:t> skal vi lære med en</a:t>
            </a:r>
            <a:r>
              <a:rPr lang="nb-NO" sz="1200" kern="1200" dirty="0">
                <a:solidFill>
                  <a:schemeClr val="tx1"/>
                </a:solidFill>
                <a:effectLst/>
                <a:latin typeface="+mn-lt"/>
              </a:rPr>
              <a:t> opplæring som er inspirert av Minecraft-spillet</a:t>
            </a:r>
            <a:r>
              <a:rPr lang="nb-NO" b="0" u="none" baseline="0" dirty="0"/>
              <a:t>! </a:t>
            </a:r>
            <a:r>
              <a:rPr lang="nb-NO" sz="1200" kern="1200" dirty="0">
                <a:solidFill>
                  <a:schemeClr val="tx1"/>
                </a:solidFill>
                <a:effectLst/>
                <a:latin typeface="+mn-lt"/>
              </a:rPr>
              <a:t>Opplæringen bruker karakterer og konsepter fra Minecraft-videospillet, men det er ikke selve spillet.</a:t>
            </a:r>
            <a:r>
              <a:rPr lang="nb-NO" dirty="0"/>
              <a:t>” </a:t>
            </a:r>
            <a:r>
              <a:rPr lang="nb-NO" sz="1200" kern="1200" dirty="0">
                <a:solidFill>
                  <a:schemeClr val="tx1"/>
                </a:solidFill>
                <a:effectLst/>
                <a:latin typeface="+mn-lt"/>
              </a:rPr>
              <a:t>I Minecraft Hour of Code™-opplæringen vil du møte “agenten” og lære og bruke kodeteknikker som sløyfer, feilsøking og funksjoner for å lage dine egne løsninger på oppgaver og se hvordan agenten utfører kommandoene dine.”</a:t>
            </a:r>
            <a:endParaRPr lang="nb-NO" sz="1200" b="0" baseline="0" dirty="0"/>
          </a:p>
          <a:p>
            <a:endParaRPr lang="nb-NO" b="0" u="none" dirty="0"/>
          </a:p>
          <a:p>
            <a:pPr marL="0" marR="0" lvl="0" indent="0" algn="l" defTabSz="914400" rtl="0" eaLnBrk="1" fontAlgn="auto" latinLnBrk="0" hangingPunct="1">
              <a:lnSpc>
                <a:spcPct val="100000"/>
              </a:lnSpc>
              <a:spcBef>
                <a:spcPts val="0"/>
              </a:spcBef>
              <a:spcAft>
                <a:spcPts val="0"/>
              </a:spcAft>
              <a:buClrTx/>
              <a:buSzTx/>
              <a:buFontTx/>
              <a:buNone/>
              <a:tabLst/>
              <a:defRPr/>
            </a:pPr>
            <a:r>
              <a:rPr lang="nb-NO" sz="1200" b="0" u="none" baseline="0" dirty="0"/>
              <a:t>“Du vil ha _____ med tid til å spille i dag. Hvis du sitter fast, må du være tålmodig, prøve en annen måte å løse problemet på. Deretter kan du spørre naboen, og til slutt, hvis du vil ha hjelp fra meg, [løfter du opp hånden, viser tommel opp, osv]. </a:t>
            </a:r>
          </a:p>
          <a:p>
            <a:pPr marL="0" marR="0" lvl="0" indent="0" algn="l" defTabSz="914400" rtl="0" eaLnBrk="1" fontAlgn="auto" latinLnBrk="0" hangingPunct="1">
              <a:lnSpc>
                <a:spcPct val="100000"/>
              </a:lnSpc>
              <a:spcBef>
                <a:spcPts val="0"/>
              </a:spcBef>
              <a:spcAft>
                <a:spcPts val="0"/>
              </a:spcAft>
              <a:buClrTx/>
              <a:buSzTx/>
              <a:buFontTx/>
              <a:buNone/>
              <a:tabLst/>
              <a:defRPr/>
            </a:pPr>
            <a:endParaRPr lang="nb-NO" sz="1200" b="0" u="none"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nb-NO" sz="1200" b="0" u="none" baseline="0" dirty="0"/>
              <a:t>Ikke glem hodetelefonene!”</a:t>
            </a:r>
            <a:endParaRPr lang="nb-NO" sz="1200" b="0" u="none" dirty="0"/>
          </a:p>
          <a:p>
            <a:endParaRPr lang="nb-NO" b="0" u="none" dirty="0"/>
          </a:p>
          <a:p>
            <a:endParaRPr lang="nb-NO" b="1" u="sng" dirty="0"/>
          </a:p>
          <a:p>
            <a:r>
              <a:rPr lang="nb-NO" b="1" u="sng" dirty="0"/>
              <a:t>MÅL FOR LYSBILDET:</a:t>
            </a:r>
          </a:p>
          <a:p>
            <a:pPr marL="0" marR="0" lvl="0" indent="0" algn="l" defTabSz="914400" rtl="0" eaLnBrk="1" fontAlgn="auto" latinLnBrk="0" hangingPunct="1">
              <a:lnSpc>
                <a:spcPct val="100000"/>
              </a:lnSpc>
              <a:spcBef>
                <a:spcPts val="0"/>
              </a:spcBef>
              <a:spcAft>
                <a:spcPts val="0"/>
              </a:spcAft>
              <a:buClrTx/>
              <a:buSzTx/>
              <a:buFontTx/>
              <a:buNone/>
              <a:tabLst/>
              <a:defRPr/>
            </a:pPr>
            <a:endParaRPr lang="nb-NO" b="0" u="none" dirty="0"/>
          </a:p>
          <a:p>
            <a:pPr marL="0" marR="0" lvl="0" indent="0" algn="l" defTabSz="914400" rtl="0" eaLnBrk="1" fontAlgn="auto" latinLnBrk="0" hangingPunct="1">
              <a:lnSpc>
                <a:spcPct val="100000"/>
              </a:lnSpc>
              <a:spcBef>
                <a:spcPts val="0"/>
              </a:spcBef>
              <a:spcAft>
                <a:spcPts val="0"/>
              </a:spcAft>
              <a:buClrTx/>
              <a:buSzTx/>
              <a:buFontTx/>
              <a:buNone/>
              <a:tabLst/>
              <a:defRPr/>
            </a:pPr>
            <a:r>
              <a:rPr lang="nb-NO" b="0" u="none" dirty="0"/>
              <a:t>Å introdusere </a:t>
            </a:r>
            <a:r>
              <a:rPr lang="nb-NO" sz="1200" dirty="0">
                <a:solidFill>
                  <a:schemeClr val="bg1"/>
                </a:solidFill>
                <a:latin typeface="Segoe UI Light" panose="020B0502040204020203" pitchFamily="34" charset="0"/>
              </a:rPr>
              <a:t>Hour of Code™</a:t>
            </a:r>
          </a:p>
          <a:p>
            <a:endParaRPr lang="nb-NO" b="1" dirty="0"/>
          </a:p>
          <a:p>
            <a:pPr marL="0" marR="0" lvl="0" indent="0" algn="l" defTabSz="914400" rtl="0" eaLnBrk="1" fontAlgn="auto" latinLnBrk="0" hangingPunct="1">
              <a:lnSpc>
                <a:spcPct val="100000"/>
              </a:lnSpc>
              <a:spcBef>
                <a:spcPts val="0"/>
              </a:spcBef>
              <a:spcAft>
                <a:spcPts val="0"/>
              </a:spcAft>
              <a:buClrTx/>
              <a:buSzTx/>
              <a:buFontTx/>
              <a:buNone/>
              <a:tabLst/>
              <a:defRPr/>
            </a:pPr>
            <a:r>
              <a:rPr lang="nb-NO" b="1" u="sng" dirty="0"/>
              <a:t>MERKNAD TIL TILRETTELEGGER:</a:t>
            </a:r>
          </a:p>
          <a:p>
            <a:pPr>
              <a:defRPr/>
            </a:pPr>
            <a:r>
              <a:rPr lang="nb-NO" b="0" dirty="0"/>
              <a:t>Det er mer enn én Minecraft-opplæring. </a:t>
            </a:r>
            <a:r>
              <a:rPr lang="nb-NO" dirty="0"/>
              <a:t>Start med dette årets opplæring, og bruk de andre opplæringene hvis de fullfører tidlig</a:t>
            </a:r>
            <a:r>
              <a:rPr lang="nb-NO" b="0" dirty="0"/>
              <a:t>. Hver opplæring forklarer forskjellige konsepter, så det kan være lurt å gjennomføre alle opplæringene!</a:t>
            </a:r>
            <a:r>
              <a:rPr lang="nb-NO" dirty="0"/>
              <a:t> </a:t>
            </a:r>
            <a:endParaRPr lang="nb-NO" b="0" dirty="0"/>
          </a:p>
          <a:p>
            <a:endParaRPr lang="nb-NO" sz="1200" b="1" u="sng" kern="1200" baseline="0" dirty="0">
              <a:solidFill>
                <a:schemeClr val="tx1"/>
              </a:solidFill>
              <a:effectLst/>
              <a:latin typeface="+mn-lt"/>
              <a:ea typeface="+mn-ea"/>
              <a:cs typeface="+mn-cs"/>
            </a:endParaRPr>
          </a:p>
          <a:p>
            <a:r>
              <a:rPr lang="nb-NO" sz="1200" kern="1200" dirty="0">
                <a:solidFill>
                  <a:schemeClr val="tx1"/>
                </a:solidFill>
                <a:effectLst/>
                <a:latin typeface="+mn-lt"/>
              </a:rPr>
              <a:t>Hvis du ikke kan gi hver deltaker sin egen enhet, prøver du å sette dem sammen med noen og få dem til å rotere hvert trinn i hver leksjon slik at begge får mulighet til å være aktiv og til å observere. Vi foreslår at enkeltpersoner arbeider alene med oppgavene. </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nb-NO" sz="1200" kern="1200" dirty="0">
                <a:solidFill>
                  <a:schemeClr val="tx1"/>
                </a:solidFill>
                <a:effectLst/>
                <a:latin typeface="+mn-lt"/>
              </a:rPr>
              <a:t>Etter femten minutter gratulerer du gruppen med hvor langt de har kommet og koden de har skrevet.</a:t>
            </a:r>
          </a:p>
          <a:p>
            <a:pPr marL="171450" marR="0" lvl="0" indent="-171450" algn="l" defTabSz="914400" rtl="0" eaLnBrk="1" fontAlgn="auto" latinLnBrk="0" hangingPunct="1">
              <a:lnSpc>
                <a:spcPct val="100000"/>
              </a:lnSpc>
              <a:spcBef>
                <a:spcPts val="0"/>
              </a:spcBef>
              <a:spcAft>
                <a:spcPts val="0"/>
              </a:spcAft>
              <a:buClrTx/>
              <a:buSzTx/>
              <a:buFont typeface="Arial"/>
              <a:buChar char="•"/>
              <a:tabLst/>
              <a:defRPr/>
            </a:pPr>
            <a:r>
              <a:rPr lang="nb-NO" sz="1200" b="0" u="none" kern="1200" dirty="0">
                <a:solidFill>
                  <a:schemeClr val="tx1"/>
                </a:solidFill>
                <a:effectLst/>
                <a:latin typeface="+mn-lt"/>
              </a:rPr>
              <a:t>Hvis det er deltakere som fullfører opplæringen og/eller er mer avanserte, inviterer du dem til å spille gjennom opplæringen ved å bruke </a:t>
            </a:r>
            <a:r>
              <a:rPr lang="nb-NO" sz="1200" b="1" u="none" kern="1200" dirty="0">
                <a:solidFill>
                  <a:schemeClr val="tx1"/>
                </a:solidFill>
                <a:effectLst/>
                <a:latin typeface="+mn-lt"/>
              </a:rPr>
              <a:t>Diamantbanen (Diamond Path) </a:t>
            </a:r>
            <a:r>
              <a:rPr lang="nb-NO" sz="1200" b="0" u="none" kern="1200" dirty="0">
                <a:solidFill>
                  <a:schemeClr val="tx1"/>
                </a:solidFill>
                <a:effectLst/>
                <a:latin typeface="+mn-lt"/>
              </a:rPr>
              <a:t>– som inkluderer ekstra kodeutfordringer de må fullføre for å kunne hente diamanten på det nivået.</a:t>
            </a:r>
            <a:endParaRPr lang="nb-NO" b="0" u="none"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nb-NO"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nb-NO" b="0" dirty="0"/>
          </a:p>
          <a:p>
            <a:r>
              <a:rPr lang="nb-NO" dirty="0"/>
              <a:t> </a:t>
            </a:r>
          </a:p>
        </p:txBody>
      </p:sp>
      <p:sp>
        <p:nvSpPr>
          <p:cNvPr id="4" name="Slide Number Placeholder 3"/>
          <p:cNvSpPr>
            <a:spLocks noGrp="1"/>
          </p:cNvSpPr>
          <p:nvPr>
            <p:ph type="sldNum" sz="quarter" idx="10"/>
          </p:nvPr>
        </p:nvSpPr>
        <p:spPr/>
        <p:txBody>
          <a:bodyPr/>
          <a:lstStyle/>
          <a:p>
            <a:fld id="{88F0EC2C-E6BA-F248-9EDA-113245C923E1}" type="slidenum">
              <a:rPr lang="en-US" smtClean="0"/>
              <a:t>14</a:t>
            </a:fld>
            <a:endParaRPr lang="nb-NO"/>
          </a:p>
        </p:txBody>
      </p:sp>
    </p:spTree>
    <p:extLst>
      <p:ext uri="{BB962C8B-B14F-4D97-AF65-F5344CB8AC3E}">
        <p14:creationId xmlns:p14="http://schemas.microsoft.com/office/powerpoint/2010/main" val="11631269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b="1" u="sng" dirty="0"/>
              <a:t>EKSEMPELSKRIPT:</a:t>
            </a:r>
            <a:endParaRPr lang="nb-NO" b="0" u="none" dirty="0"/>
          </a:p>
          <a:p>
            <a:endParaRPr lang="nb-NO" b="0" u="none" dirty="0"/>
          </a:p>
          <a:p>
            <a:r>
              <a:rPr lang="nb-NO" b="0" u="none" dirty="0"/>
              <a:t>“Gå nå til </a:t>
            </a:r>
            <a:r>
              <a:rPr lang="nb-NO" sz="1200" b="0" u="none" dirty="0">
                <a:solidFill>
                  <a:schemeClr val="bg1"/>
                </a:solidFill>
                <a:latin typeface="Segoe Pro Light" charset="0"/>
              </a:rPr>
              <a:t>code.org</a:t>
            </a:r>
            <a:r>
              <a:rPr lang="nb-NO" sz="1200" dirty="0">
                <a:solidFill>
                  <a:schemeClr val="bg1"/>
                </a:solidFill>
                <a:latin typeface="Segoe Pro Light" charset="0"/>
              </a:rPr>
              <a:t>/Minecraft</a:t>
            </a:r>
            <a:r>
              <a:rPr lang="nb-NO" dirty="0"/>
              <a:t> </a:t>
            </a:r>
            <a:r>
              <a:rPr lang="nb-NO" b="0" u="none" baseline="0" dirty="0"/>
              <a:t>for å finne “</a:t>
            </a:r>
            <a:r>
              <a:rPr lang="nb-NO" sz="1200" kern="1200" dirty="0">
                <a:solidFill>
                  <a:schemeClr val="tx1"/>
                </a:solidFill>
                <a:effectLst/>
                <a:latin typeface="+mn-lt"/>
              </a:rPr>
              <a:t>Minecraft Hour of Code</a:t>
            </a:r>
            <a:r>
              <a:rPr lang="nb-NO" sz="1200" kern="1200" baseline="30000" dirty="0">
                <a:solidFill>
                  <a:schemeClr val="tx1"/>
                </a:solidFill>
                <a:effectLst/>
                <a:latin typeface="+mn-lt"/>
              </a:rPr>
              <a:t>TM</a:t>
            </a:r>
            <a:r>
              <a:rPr lang="nb-NO" sz="1200" kern="1200" dirty="0">
                <a:solidFill>
                  <a:schemeClr val="tx1"/>
                </a:solidFill>
                <a:effectLst/>
                <a:latin typeface="+mn-lt"/>
              </a:rPr>
              <a:t> Hero’s Journey”</a:t>
            </a:r>
            <a:r>
              <a:rPr lang="nb-NO" dirty="0"/>
              <a:t>-opplæringen og BEGYNNE</a:t>
            </a:r>
            <a:r>
              <a:rPr lang="nb-NO" b="0" u="none" baseline="0" dirty="0"/>
              <a:t>! ”</a:t>
            </a:r>
            <a:endParaRPr lang="nb-NO" b="1" u="sng" dirty="0"/>
          </a:p>
          <a:p>
            <a:endParaRPr lang="nb-NO" b="1" u="sng" dirty="0"/>
          </a:p>
          <a:p>
            <a:pPr marL="0" marR="0" indent="0" algn="l" defTabSz="914400" rtl="0" eaLnBrk="1" fontAlgn="auto" latinLnBrk="0" hangingPunct="1">
              <a:lnSpc>
                <a:spcPct val="100000"/>
              </a:lnSpc>
              <a:spcBef>
                <a:spcPts val="0"/>
              </a:spcBef>
              <a:spcAft>
                <a:spcPts val="0"/>
              </a:spcAft>
              <a:buClrTx/>
              <a:buSzTx/>
              <a:buFontTx/>
              <a:buNone/>
              <a:tabLst/>
              <a:defRPr/>
            </a:pPr>
            <a:r>
              <a:rPr lang="nb-NO" b="1" u="sng" dirty="0"/>
              <a:t>MÅL FOR LYSBILDET:</a:t>
            </a:r>
          </a:p>
          <a:p>
            <a:pPr marL="0" marR="0" indent="0" algn="l" defTabSz="914400" rtl="0" eaLnBrk="1" fontAlgn="auto" latinLnBrk="0" hangingPunct="1">
              <a:lnSpc>
                <a:spcPct val="100000"/>
              </a:lnSpc>
              <a:spcBef>
                <a:spcPts val="0"/>
              </a:spcBef>
              <a:spcAft>
                <a:spcPts val="0"/>
              </a:spcAft>
              <a:buClrTx/>
              <a:buSzTx/>
              <a:buFontTx/>
              <a:buNone/>
              <a:tabLst/>
              <a:defRPr/>
            </a:pPr>
            <a:endParaRPr lang="nb-NO" b="1" u="sng" dirty="0"/>
          </a:p>
          <a:p>
            <a:pPr marL="0" marR="0" indent="0" algn="l" defTabSz="914400" rtl="0" eaLnBrk="1" fontAlgn="auto" latinLnBrk="0" hangingPunct="1">
              <a:lnSpc>
                <a:spcPct val="100000"/>
              </a:lnSpc>
              <a:spcBef>
                <a:spcPts val="0"/>
              </a:spcBef>
              <a:spcAft>
                <a:spcPts val="0"/>
              </a:spcAft>
              <a:buClrTx/>
              <a:buSzTx/>
              <a:buFontTx/>
              <a:buNone/>
              <a:tabLst/>
              <a:defRPr/>
            </a:pPr>
            <a:r>
              <a:rPr lang="nb-NO" b="0" u="none" dirty="0"/>
              <a:t>Å gi deltakerne tid til å komme til opplæringen.</a:t>
            </a:r>
          </a:p>
          <a:p>
            <a:pPr marL="0" marR="0" indent="0" algn="l" defTabSz="914400" rtl="0" eaLnBrk="1" fontAlgn="auto" latinLnBrk="0" hangingPunct="1">
              <a:lnSpc>
                <a:spcPct val="100000"/>
              </a:lnSpc>
              <a:spcBef>
                <a:spcPts val="0"/>
              </a:spcBef>
              <a:spcAft>
                <a:spcPts val="0"/>
              </a:spcAft>
              <a:buClrTx/>
              <a:buSzTx/>
              <a:buFontTx/>
              <a:buNone/>
              <a:tabLst/>
              <a:defRPr/>
            </a:pPr>
            <a:endParaRPr lang="nb-NO" b="0" u="none" baseline="0" dirty="0"/>
          </a:p>
          <a:p>
            <a:r>
              <a:rPr lang="nb-NO" b="1" u="sng" baseline="0" dirty="0"/>
              <a:t>MERKNAD TIL TILRETTELEGGER: </a:t>
            </a:r>
          </a:p>
          <a:p>
            <a:pPr marL="628650" lvl="1" indent="-171450">
              <a:buFont typeface="Arial"/>
              <a:buChar char="•"/>
            </a:pPr>
            <a:r>
              <a:rPr lang="nb-NO" dirty="0"/>
              <a:t>Vis dette lysbildet under opplæringen, og fortsett til neste lysbilde </a:t>
            </a:r>
            <a:r>
              <a:rPr lang="nb-NO" i="1" baseline="0" dirty="0"/>
              <a:t>bare</a:t>
            </a:r>
            <a:r>
              <a:rPr lang="nb-NO" dirty="0"/>
              <a:t> når gruppen nærmer seg slutten på opplæringen</a:t>
            </a:r>
          </a:p>
          <a:p>
            <a:pPr marL="628650" lvl="1" indent="-171450">
              <a:buFont typeface="Arial"/>
              <a:buChar char="•"/>
            </a:pPr>
            <a:r>
              <a:rPr lang="nb-NO" sz="1200" kern="1200" dirty="0">
                <a:solidFill>
                  <a:schemeClr val="tx1"/>
                </a:solidFill>
                <a:effectLst/>
                <a:latin typeface="+mn-lt"/>
              </a:rPr>
              <a:t>Hvis deltakere logger på opplæringen, blir fremdriften lagret på nivåene og de kan komme tilbake hvis de ikke fullfører. </a:t>
            </a:r>
          </a:p>
          <a:p>
            <a:pPr marL="628650" lvl="1" indent="-171450">
              <a:buFont typeface="Arial"/>
              <a:buChar char="•"/>
            </a:pPr>
            <a:r>
              <a:rPr lang="nb-NO" sz="1200" kern="1200" dirty="0">
                <a:solidFill>
                  <a:schemeClr val="tx1"/>
                </a:solidFill>
                <a:effectLst/>
                <a:latin typeface="+mn-lt"/>
              </a:rPr>
              <a:t>Siden det er fritt spill og plass til å konstruere hva man vil, må du være oppmerksom på risikoen som er forbundet med ungdom og brukergenerert innhold.</a:t>
            </a:r>
            <a:endParaRPr lang="nb-NO" baseline="0" dirty="0"/>
          </a:p>
          <a:p>
            <a:pPr marL="0" lvl="0" indent="0">
              <a:buFont typeface="Arial"/>
              <a:buNone/>
            </a:pPr>
            <a:endParaRPr lang="nb-NO" baseline="0" dirty="0">
              <a:highlight>
                <a:srgbClr val="FFFF00"/>
              </a:highlight>
            </a:endParaRPr>
          </a:p>
          <a:p>
            <a:pPr marL="0" lvl="0" indent="0">
              <a:buFont typeface="Arial"/>
              <a:buNone/>
            </a:pPr>
            <a:r>
              <a:rPr lang="nb-NO" b="1" u="sng" baseline="0" dirty="0">
                <a:highlight>
                  <a:srgbClr val="FFFF00"/>
                </a:highlight>
              </a:rPr>
              <a:t>HVIS DU HAR BEGRENSET TID:</a:t>
            </a:r>
          </a:p>
          <a:p>
            <a:pPr marL="628650" lvl="1" indent="-171450">
              <a:buFont typeface="Arial"/>
              <a:buChar char="•"/>
            </a:pPr>
            <a:r>
              <a:rPr lang="nb-NO" sz="1200" kern="1200" dirty="0">
                <a:solidFill>
                  <a:schemeClr val="tx1"/>
                </a:solidFill>
                <a:effectLst/>
                <a:highlight>
                  <a:srgbClr val="FFFF00"/>
                </a:highlight>
                <a:latin typeface="+mn-lt"/>
              </a:rPr>
              <a:t>Fullfør så mange oppgaver du kan. Teknisk interesserte barn kan fullføre alle på 50-60 minutter.</a:t>
            </a:r>
          </a:p>
          <a:p>
            <a:pPr marL="628650" lvl="1" indent="-171450">
              <a:buFont typeface="Arial"/>
              <a:buChar char="•"/>
            </a:pPr>
            <a:r>
              <a:rPr lang="nb-NO" sz="1200" kern="1200" dirty="0">
                <a:solidFill>
                  <a:schemeClr val="tx1"/>
                </a:solidFill>
                <a:effectLst/>
                <a:highlight>
                  <a:srgbClr val="FFFF00"/>
                </a:highlight>
                <a:latin typeface="+mn-lt"/>
              </a:rPr>
              <a:t>Gratuler elevene med det de har oppnådd, og fortell dem at de kan kode igjen hjemmefra.</a:t>
            </a:r>
          </a:p>
          <a:p>
            <a:pPr marL="0" marR="0" lvl="0" indent="0" algn="l" defTabSz="914400" rtl="0" eaLnBrk="1" fontAlgn="auto" latinLnBrk="0" hangingPunct="1">
              <a:lnSpc>
                <a:spcPct val="100000"/>
              </a:lnSpc>
              <a:spcBef>
                <a:spcPts val="0"/>
              </a:spcBef>
              <a:spcAft>
                <a:spcPts val="0"/>
              </a:spcAft>
              <a:buClrTx/>
              <a:buSzTx/>
              <a:buFontTx/>
              <a:buNone/>
              <a:tabLst/>
              <a:defRPr/>
            </a:pPr>
            <a:endParaRPr lang="nb-NO" baseline="0" dirty="0">
              <a:highlight>
                <a:srgbClr val="FFFF00"/>
              </a:highligh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nb-NO" b="1" u="sng" baseline="0" dirty="0">
                <a:highlight>
                  <a:srgbClr val="FFFF00"/>
                </a:highlight>
              </a:rPr>
              <a:t>HVIS DU HAR EKSTRA TID:</a:t>
            </a:r>
          </a:p>
          <a:p>
            <a:pPr marL="628650" lvl="1" indent="-171450">
              <a:buFont typeface="Arial" panose="020B0604020202020204" pitchFamily="34" charset="0"/>
              <a:buChar char="•"/>
            </a:pPr>
            <a:r>
              <a:rPr lang="nb-NO" sz="1200" kern="1200" dirty="0">
                <a:solidFill>
                  <a:schemeClr val="tx1"/>
                </a:solidFill>
                <a:effectLst/>
                <a:latin typeface="+mn-lt"/>
              </a:rPr>
              <a:t>Be elevene om å fortsette med den siste oppgaven for å få flere timer med spillbarhet. </a:t>
            </a:r>
          </a:p>
          <a:p>
            <a:pPr marL="628650" lvl="1" indent="-171450">
              <a:buFont typeface="Arial" panose="020B0604020202020204" pitchFamily="34" charset="0"/>
              <a:buChar char="•"/>
            </a:pPr>
            <a:r>
              <a:rPr lang="nb-NO" sz="1200" kern="1200" dirty="0">
                <a:solidFill>
                  <a:schemeClr val="tx1"/>
                </a:solidFill>
                <a:effectLst/>
                <a:latin typeface="+mn-lt"/>
              </a:rPr>
              <a:t>Be elevene om å gå tilbake gjennom hver av oppgavene og utfordre dem til å løse oppgavene på en annen måte. Dette forsterker morsomme og interessante muligheter for repetisjon og eksperimentering.</a:t>
            </a:r>
          </a:p>
          <a:p>
            <a:pPr marL="628650" lvl="1" indent="-171450">
              <a:buFont typeface="Arial" panose="020B0604020202020204" pitchFamily="34" charset="0"/>
              <a:buChar char="•"/>
            </a:pPr>
            <a:r>
              <a:rPr lang="nb-NO" sz="1200" b="0" u="none" kern="1200" dirty="0">
                <a:solidFill>
                  <a:schemeClr val="tx1"/>
                </a:solidFill>
                <a:effectLst/>
                <a:latin typeface="+mn-lt"/>
              </a:rPr>
              <a:t>Be elevene om å spille gjennom “Minecraft Hour of Code</a:t>
            </a:r>
            <a:r>
              <a:rPr lang="nb-NO" sz="1200" kern="1200" baseline="30000" dirty="0">
                <a:solidFill>
                  <a:schemeClr val="tx1"/>
                </a:solidFill>
                <a:effectLst/>
                <a:latin typeface="+mn-lt"/>
              </a:rPr>
              <a:t>TM</a:t>
            </a:r>
            <a:r>
              <a:rPr lang="nb-NO" sz="1200" b="0" u="none" kern="1200" dirty="0">
                <a:solidFill>
                  <a:schemeClr val="tx1"/>
                </a:solidFill>
                <a:effectLst/>
                <a:latin typeface="+mn-lt"/>
              </a:rPr>
              <a:t> Adventurer” og/eller “Minecraft Hour of Code</a:t>
            </a:r>
            <a:r>
              <a:rPr lang="nb-NO" sz="1200" kern="1200" baseline="30000" dirty="0">
                <a:solidFill>
                  <a:schemeClr val="tx1"/>
                </a:solidFill>
                <a:effectLst/>
                <a:latin typeface="+mn-lt"/>
              </a:rPr>
              <a:t>TM</a:t>
            </a:r>
            <a:r>
              <a:rPr lang="nb-NO" sz="1200" b="0" u="none" kern="1200" dirty="0">
                <a:solidFill>
                  <a:schemeClr val="tx1"/>
                </a:solidFill>
                <a:effectLst/>
                <a:latin typeface="+mn-lt"/>
              </a:rPr>
              <a:t> Designer”.</a:t>
            </a:r>
            <a:endParaRPr lang="nb-NO" b="0" u="none" dirty="0"/>
          </a:p>
          <a:p>
            <a:endParaRPr lang="nb-NO" b="1" dirty="0"/>
          </a:p>
        </p:txBody>
      </p:sp>
      <p:sp>
        <p:nvSpPr>
          <p:cNvPr id="4" name="Slide Number Placeholder 3"/>
          <p:cNvSpPr>
            <a:spLocks noGrp="1"/>
          </p:cNvSpPr>
          <p:nvPr>
            <p:ph type="sldNum" sz="quarter" idx="10"/>
          </p:nvPr>
        </p:nvSpPr>
        <p:spPr/>
        <p:txBody>
          <a:bodyPr/>
          <a:lstStyle/>
          <a:p>
            <a:fld id="{88F0EC2C-E6BA-F248-9EDA-113245C923E1}" type="slidenum">
              <a:rPr lang="en-US" smtClean="0"/>
              <a:t>15</a:t>
            </a:fld>
            <a:endParaRPr lang="nb-NO"/>
          </a:p>
        </p:txBody>
      </p:sp>
    </p:spTree>
    <p:extLst>
      <p:ext uri="{BB962C8B-B14F-4D97-AF65-F5344CB8AC3E}">
        <p14:creationId xmlns:p14="http://schemas.microsoft.com/office/powerpoint/2010/main" val="25551399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b="1" u="sng"/>
              <a:t>EKSEMPELSKRIPT:</a:t>
            </a:r>
          </a:p>
          <a:p>
            <a:endParaRPr lang="nb-NO" b="1" u="sng"/>
          </a:p>
          <a:p>
            <a:r>
              <a:rPr lang="nb-NO" b="0" u="none"/>
              <a:t>“OK, alle sammen! Dere har bare fem minutter igjen til å bli ferdige! </a:t>
            </a:r>
          </a:p>
          <a:p>
            <a:r>
              <a:rPr lang="nb-NO" b="0" u="none"/>
              <a:t>[hvis tilgang til enheter og Internett er vanlig, legger du til] Og husk at du kan fortsette å lære å kode med Minecraft senere.”</a:t>
            </a:r>
          </a:p>
          <a:p>
            <a:endParaRPr lang="nb-NO" b="1" u="sng"/>
          </a:p>
          <a:p>
            <a:pPr marL="0" marR="0" indent="0" algn="l" defTabSz="914400" rtl="0" eaLnBrk="1" fontAlgn="auto" latinLnBrk="0" hangingPunct="1">
              <a:lnSpc>
                <a:spcPct val="100000"/>
              </a:lnSpc>
              <a:spcBef>
                <a:spcPts val="0"/>
              </a:spcBef>
              <a:spcAft>
                <a:spcPts val="0"/>
              </a:spcAft>
              <a:buClrTx/>
              <a:buSzTx/>
              <a:buFontTx/>
              <a:buNone/>
              <a:tabLst/>
              <a:defRPr/>
            </a:pPr>
            <a:r>
              <a:rPr lang="nb-NO" b="1" u="sng"/>
              <a:t>MÅL FOR LYSBILDET:</a:t>
            </a:r>
            <a:endParaRPr lang="nb-NO" b="0" u="none"/>
          </a:p>
          <a:p>
            <a:pPr marL="0" marR="0" indent="0" algn="l" defTabSz="914400" rtl="0" eaLnBrk="1" fontAlgn="auto" latinLnBrk="0" hangingPunct="1">
              <a:lnSpc>
                <a:spcPct val="100000"/>
              </a:lnSpc>
              <a:spcBef>
                <a:spcPts val="0"/>
              </a:spcBef>
              <a:spcAft>
                <a:spcPts val="0"/>
              </a:spcAft>
              <a:buClrTx/>
              <a:buSzTx/>
              <a:buFontTx/>
              <a:buNone/>
              <a:tabLst/>
              <a:defRPr/>
            </a:pPr>
            <a:endParaRPr lang="nb-NO" b="1" u="sng"/>
          </a:p>
          <a:p>
            <a:r>
              <a:rPr lang="nb-NO" b="0" u="none"/>
              <a:t>Å varsle deltakerne om at tiden nesten er ute og at opplæringen nesten er over.</a:t>
            </a:r>
          </a:p>
          <a:p>
            <a:endParaRPr lang="nb-NO" b="1"/>
          </a:p>
          <a:p>
            <a:endParaRPr lang="nb-NO"/>
          </a:p>
        </p:txBody>
      </p:sp>
      <p:sp>
        <p:nvSpPr>
          <p:cNvPr id="4" name="Slide Number Placeholder 3"/>
          <p:cNvSpPr>
            <a:spLocks noGrp="1"/>
          </p:cNvSpPr>
          <p:nvPr>
            <p:ph type="sldNum" sz="quarter" idx="10"/>
          </p:nvPr>
        </p:nvSpPr>
        <p:spPr/>
        <p:txBody>
          <a:bodyPr/>
          <a:lstStyle/>
          <a:p>
            <a:fld id="{88F0EC2C-E6BA-F248-9EDA-113245C923E1}" type="slidenum">
              <a:rPr lang="en-US" smtClean="0"/>
              <a:t>16</a:t>
            </a:fld>
            <a:endParaRPr lang="nb-NO"/>
          </a:p>
        </p:txBody>
      </p:sp>
    </p:spTree>
    <p:extLst>
      <p:ext uri="{BB962C8B-B14F-4D97-AF65-F5344CB8AC3E}">
        <p14:creationId xmlns:p14="http://schemas.microsoft.com/office/powerpoint/2010/main" val="1961085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nb-NO" b="1" u="sng" dirty="0"/>
              <a:t>EKSEMPELSKRIPT:</a:t>
            </a:r>
          </a:p>
          <a:p>
            <a:endParaRPr lang="nb-NO" b="0" u="none" baseline="0" dirty="0"/>
          </a:p>
          <a:p>
            <a:r>
              <a:rPr lang="nb-NO" b="0" u="none" baseline="0" dirty="0"/>
              <a:t>“La oss gå tilbake til det vi snakket om tidligere. Har synet ditt på koding endret seg?”</a:t>
            </a:r>
          </a:p>
          <a:p>
            <a:pPr marL="628650" lvl="1" indent="-171450">
              <a:buFont typeface="Arial"/>
              <a:buChar char="•"/>
            </a:pPr>
            <a:r>
              <a:rPr lang="nb-NO" dirty="0"/>
              <a:t>Hvordan vil du besvare spørsmålet “Hva er kode?” hvis familie eller venner spør?</a:t>
            </a:r>
          </a:p>
          <a:p>
            <a:pPr marL="628650" lvl="1" indent="-171450">
              <a:buFont typeface="Arial"/>
              <a:buChar char="•"/>
            </a:pPr>
            <a:r>
              <a:rPr lang="nb-NO" dirty="0"/>
              <a:t>Hva lærte du?</a:t>
            </a:r>
          </a:p>
          <a:p>
            <a:pPr marL="628650" lvl="1" indent="-171450">
              <a:buFont typeface="Arial"/>
              <a:buChar char="•"/>
            </a:pPr>
            <a:r>
              <a:rPr lang="nb-NO" dirty="0"/>
              <a:t>Hva var vanskeligst for deg? Hva gjorde du når du ble sittende fast? Hvorfor er det viktig? [oppfordrer til utholdenhet]</a:t>
            </a:r>
          </a:p>
          <a:p>
            <a:pPr marL="628650" lvl="1" indent="-171450">
              <a:buFont typeface="Arial"/>
              <a:buChar char="•"/>
            </a:pPr>
            <a:r>
              <a:rPr lang="nb-NO" dirty="0"/>
              <a:t>På hvilken måte er koding kreativt? [knytt koding til en annen måte å være kreativ på, som synging, dansing, bygging.]</a:t>
            </a:r>
          </a:p>
          <a:p>
            <a:pPr marL="628650" lvl="1" indent="-171450">
              <a:buFont typeface="Arial"/>
              <a:buChar char="•"/>
            </a:pPr>
            <a:r>
              <a:rPr lang="nb-NO" dirty="0"/>
              <a:t>Hvem er koding for? [arbeid for å slå ned mytene om at det er gutter, dem som er god i matte, osv.]</a:t>
            </a:r>
          </a:p>
          <a:p>
            <a:pPr marL="628650" lvl="1" indent="-171450">
              <a:buFont typeface="Arial"/>
              <a:buChar char="•"/>
            </a:pPr>
            <a:r>
              <a:rPr lang="nb-NO" dirty="0"/>
              <a:t>Hva er noen idéer til hvordan dere kan bruke kode til å lage noe flott?</a:t>
            </a:r>
          </a:p>
          <a:p>
            <a:endParaRPr lang="nb-NO" b="1" u="sng" dirty="0"/>
          </a:p>
          <a:p>
            <a:r>
              <a:rPr lang="nb-NO" b="1" u="sng" dirty="0"/>
              <a:t>MÅL FOR LYSBILDET:</a:t>
            </a:r>
          </a:p>
          <a:p>
            <a:endParaRPr lang="nb-NO" b="1" dirty="0"/>
          </a:p>
          <a:p>
            <a:r>
              <a:rPr lang="nb-NO" b="0" dirty="0"/>
              <a:t>Å gå tilbake til det første spørsmålet og se hvordan barnas meninger om koding har endret seg. </a:t>
            </a:r>
            <a:r>
              <a:rPr lang="nb-NO" b="0" kern="1200" baseline="0" dirty="0">
                <a:effectLst/>
                <a:latin typeface="+mn-lt"/>
              </a:rPr>
              <a:t>D</a:t>
            </a:r>
            <a:r>
              <a:rPr lang="nb-NO" kern="1200" dirty="0">
                <a:effectLst/>
                <a:latin typeface="+mn-lt"/>
              </a:rPr>
              <a:t>ette spørsmålet</a:t>
            </a:r>
            <a:r>
              <a:rPr lang="nb-NO" dirty="0"/>
              <a:t> er</a:t>
            </a:r>
            <a:r>
              <a:rPr lang="nb-NO" kern="1200" dirty="0">
                <a:effectLst/>
                <a:latin typeface="+mn-lt"/>
              </a:rPr>
              <a:t> en repetisjon for at elevene skal få bekreftet at det de fikk med seg og det de gjorde under økten faktisk er riktig. Det gir dem forsterkning og visshet om at slutningene de har gjort, er riktige, noe som hjelper dem med å internalisere det de har lært.</a:t>
            </a:r>
            <a:r>
              <a:rPr lang="nb-NO" dirty="0"/>
              <a:t> </a:t>
            </a:r>
            <a:endParaRPr lang="nb-NO" b="0" dirty="0"/>
          </a:p>
          <a:p>
            <a:endParaRPr lang="nb-NO" b="1" dirty="0"/>
          </a:p>
          <a:p>
            <a:pPr marL="0" marR="0" indent="0" algn="l" defTabSz="914400" rtl="0" eaLnBrk="1" fontAlgn="auto" latinLnBrk="0" hangingPunct="1">
              <a:lnSpc>
                <a:spcPct val="100000"/>
              </a:lnSpc>
              <a:spcBef>
                <a:spcPts val="0"/>
              </a:spcBef>
              <a:spcAft>
                <a:spcPts val="0"/>
              </a:spcAft>
              <a:buClrTx/>
              <a:buSzTx/>
              <a:buFontTx/>
              <a:buNone/>
              <a:tabLst/>
              <a:defRPr/>
            </a:pPr>
            <a:endParaRPr lang="nb-NO" dirty="0">
              <a:effectLst/>
            </a:endParaRPr>
          </a:p>
        </p:txBody>
      </p:sp>
      <p:sp>
        <p:nvSpPr>
          <p:cNvPr id="4" name="Slide Number Placeholder 3"/>
          <p:cNvSpPr>
            <a:spLocks noGrp="1"/>
          </p:cNvSpPr>
          <p:nvPr>
            <p:ph type="sldNum" sz="quarter" idx="10"/>
          </p:nvPr>
        </p:nvSpPr>
        <p:spPr/>
        <p:txBody>
          <a:bodyPr/>
          <a:lstStyle/>
          <a:p>
            <a:fld id="{88F0EC2C-E6BA-F248-9EDA-113245C923E1}" type="slidenum">
              <a:rPr lang="en-US" smtClean="0"/>
              <a:t>17</a:t>
            </a:fld>
            <a:endParaRPr lang="nb-NO"/>
          </a:p>
        </p:txBody>
      </p:sp>
    </p:spTree>
    <p:extLst>
      <p:ext uri="{BB962C8B-B14F-4D97-AF65-F5344CB8AC3E}">
        <p14:creationId xmlns:p14="http://schemas.microsoft.com/office/powerpoint/2010/main" val="4370246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Shape 415"/>
          <p:cNvSpPr>
            <a:spLocks noGrp="1" noRot="1" noChangeAspect="1"/>
          </p:cNvSpPr>
          <p:nvPr>
            <p:ph type="sldImg" idx="2"/>
          </p:nvPr>
        </p:nvSpPr>
        <p:spPr>
          <a:xfrm>
            <a:off x="2546350" y="525463"/>
            <a:ext cx="4203700" cy="26289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16" name="Shape 416"/>
          <p:cNvSpPr txBox="1">
            <a:spLocks noGrp="1"/>
          </p:cNvSpPr>
          <p:nvPr>
            <p:ph type="body" idx="1"/>
          </p:nvPr>
        </p:nvSpPr>
        <p:spPr>
          <a:xfrm>
            <a:off x="929644" y="3329942"/>
            <a:ext cx="7437119" cy="3154679"/>
          </a:xfrm>
          <a:prstGeom prst="rect">
            <a:avLst/>
          </a:prstGeom>
          <a:noFill/>
          <a:ln>
            <a:noFill/>
          </a:ln>
        </p:spPr>
        <p:txBody>
          <a:bodyPr lIns="93150" tIns="46550" rIns="93150" bIns="46550" anchor="t" anchorCtr="0">
            <a:noAutofit/>
          </a:bodyPr>
          <a:lstStyle/>
          <a:p>
            <a:pPr rtl="0"/>
            <a:r>
              <a:rPr lang="nb-NO" sz="1200" b="1" i="0" u="sng" strike="noStrike" kern="1200" cap="none">
                <a:solidFill>
                  <a:schemeClr val="dk1"/>
                </a:solidFill>
                <a:effectLst/>
                <a:latin typeface="Calibri"/>
                <a:sym typeface="Calibri"/>
              </a:rPr>
              <a:t>MÅL FOR LYSBILDET:</a:t>
            </a:r>
            <a:r>
              <a:rPr lang="nb-NO"/>
              <a:t> </a:t>
            </a:r>
            <a:r>
              <a:rPr lang="nb-NO" sz="1200" b="0" i="0" u="none" strike="noStrike" kern="1200" cap="none">
                <a:solidFill>
                  <a:schemeClr val="dk1"/>
                </a:solidFill>
                <a:effectLst/>
                <a:latin typeface="Calibri"/>
                <a:sym typeface="Calibri"/>
              </a:rPr>
              <a:t>Å avslutte arbeidsøkten på en god måte.</a:t>
            </a:r>
            <a:endParaRPr lang="nb-NO" b="0">
              <a:effectLst/>
            </a:endParaRPr>
          </a:p>
          <a:p>
            <a:br/>
            <a:r>
              <a:rPr lang="nb-NO" sz="1200" b="1" i="0" u="sng" strike="noStrike" kern="1200" cap="none">
                <a:solidFill>
                  <a:schemeClr val="dk1"/>
                </a:solidFill>
                <a:effectLst/>
                <a:latin typeface="Calibri"/>
                <a:sym typeface="Calibri"/>
              </a:rPr>
              <a:t>EKSEMPELSKRIPT:</a:t>
            </a:r>
            <a:r>
              <a:rPr lang="nb-NO"/>
              <a:t> </a:t>
            </a:r>
            <a:r>
              <a:rPr lang="nb-NO" b="0" u="none"/>
              <a:t>“Gratulerer! Dere har fullført årets </a:t>
            </a:r>
            <a:r>
              <a:rPr lang="nb-NO" sz="1200">
                <a:solidFill>
                  <a:schemeClr val="bg1"/>
                </a:solidFill>
                <a:latin typeface="Segoe UI Light" panose="020B0502040204020203" pitchFamily="34" charset="0"/>
              </a:rPr>
              <a:t>Hour of Code™</a:t>
            </a:r>
            <a:r>
              <a:rPr lang="nb-NO" sz="1200" b="0" u="none" baseline="0">
                <a:solidFill>
                  <a:schemeClr val="bg1"/>
                </a:solidFill>
                <a:latin typeface="Segoe UI Light" panose="020B0502040204020203" pitchFamily="34" charset="0"/>
              </a:rPr>
              <a:t>!”</a:t>
            </a:r>
            <a:endParaRPr lang="nb-NO" b="0" u="none" baseline="0"/>
          </a:p>
          <a:p>
            <a:br>
              <a:rPr lang="en-US" b="0">
                <a:effectLst/>
              </a:rPr>
            </a:br>
            <a:endParaRPr lang="nb-NO" sz="1200" b="0" i="0" u="none" strike="noStrike" cap="none">
              <a:solidFill>
                <a:schemeClr val="dk1"/>
              </a:solidFill>
              <a:latin typeface="Calibri"/>
              <a:ea typeface="Calibri"/>
              <a:cs typeface="Calibri"/>
              <a:sym typeface="Calibri"/>
            </a:endParaRPr>
          </a:p>
        </p:txBody>
      </p:sp>
      <p:sp>
        <p:nvSpPr>
          <p:cNvPr id="417" name="Shape 417"/>
          <p:cNvSpPr txBox="1">
            <a:spLocks noGrp="1"/>
          </p:cNvSpPr>
          <p:nvPr>
            <p:ph type="sldNum" idx="12"/>
          </p:nvPr>
        </p:nvSpPr>
        <p:spPr>
          <a:xfrm>
            <a:off x="5265811" y="6658666"/>
            <a:ext cx="4028439" cy="350519"/>
          </a:xfrm>
          <a:prstGeom prst="rect">
            <a:avLst/>
          </a:prstGeom>
          <a:noFill/>
          <a:ln>
            <a:noFill/>
          </a:ln>
        </p:spPr>
        <p:txBody>
          <a:bodyPr lIns="93150" tIns="46550" rIns="93150" bIns="46550" anchor="b" anchorCtr="0">
            <a:noAutofit/>
          </a:bodyPr>
          <a:lstStyle/>
          <a:p>
            <a:pPr marL="0" marR="0" lvl="0" indent="0" algn="r" rtl="0">
              <a:lnSpc>
                <a:spcPct val="100000"/>
              </a:lnSpc>
              <a:spcBef>
                <a:spcPts val="0"/>
              </a:spcBef>
              <a:spcAft>
                <a:spcPts val="0"/>
              </a:spcAft>
              <a:buClr>
                <a:schemeClr val="dk1"/>
              </a:buClr>
              <a:buSzPct val="25000"/>
              <a:buFont typeface="Calibri"/>
              <a:buNone/>
            </a:pPr>
            <a:fld id="{00000000-1234-1234-1234-123412341234}" type="slidenum">
              <a:rPr lang="en-US" sz="1200" b="0" i="0" u="none" strike="noStrike" cap="none">
                <a:solidFill>
                  <a:schemeClr val="dk1"/>
                </a:solidFill>
                <a:latin typeface="Calibri"/>
                <a:ea typeface="Calibri"/>
                <a:cs typeface="Calibri"/>
                <a:sym typeface="Calibri"/>
              </a:rPr>
              <a:t>18</a:t>
            </a:fld>
            <a:endParaRPr lang="nb-NO"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3683004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nb-NO" b="1" u="sng" dirty="0"/>
              <a:t>EKSEMPELSKRIPT:</a:t>
            </a:r>
          </a:p>
          <a:p>
            <a:pPr marL="0" marR="0" indent="0" algn="l" defTabSz="914400" rtl="0" eaLnBrk="1" fontAlgn="auto" latinLnBrk="0" hangingPunct="1">
              <a:lnSpc>
                <a:spcPct val="100000"/>
              </a:lnSpc>
              <a:spcBef>
                <a:spcPts val="0"/>
              </a:spcBef>
              <a:spcAft>
                <a:spcPts val="0"/>
              </a:spcAft>
              <a:buClrTx/>
              <a:buSzTx/>
              <a:buFontTx/>
              <a:buNone/>
              <a:tabLst/>
              <a:defRPr/>
            </a:pPr>
            <a:endParaRPr lang="nb-NO" b="1" u="sng" dirty="0"/>
          </a:p>
          <a:p>
            <a:pPr marL="0" marR="0" indent="0" algn="l" defTabSz="914400" rtl="0" eaLnBrk="1" fontAlgn="auto" latinLnBrk="0" hangingPunct="1">
              <a:lnSpc>
                <a:spcPct val="100000"/>
              </a:lnSpc>
              <a:spcBef>
                <a:spcPts val="0"/>
              </a:spcBef>
              <a:spcAft>
                <a:spcPts val="0"/>
              </a:spcAft>
              <a:buClrTx/>
              <a:buSzTx/>
              <a:buFontTx/>
              <a:buNone/>
              <a:tabLst/>
              <a:defRPr/>
            </a:pPr>
            <a:r>
              <a:rPr lang="nb-NO" b="0" u="none" dirty="0"/>
              <a:t>“Nå som dere er på vei til å bli kodeeksperter, kan dere sjekke ut disse gratisressursene! Husk på å notere ned disse koblingene, og fortsett å kode!”</a:t>
            </a:r>
          </a:p>
          <a:p>
            <a:endParaRPr lang="nb-NO" b="1" u="sng" dirty="0"/>
          </a:p>
          <a:p>
            <a:r>
              <a:rPr lang="nb-NO" b="1" u="sng" dirty="0"/>
              <a:t>MÅL FOR LYSBILDET:</a:t>
            </a:r>
          </a:p>
          <a:p>
            <a:endParaRPr lang="nb-NO" b="1" u="sng" dirty="0"/>
          </a:p>
          <a:p>
            <a:r>
              <a:rPr lang="nb-NO" b="0" u="none" dirty="0"/>
              <a:t>Å oppfordre unge mennesker til å gå videre med koding.</a:t>
            </a:r>
          </a:p>
          <a:p>
            <a:endParaRPr lang="nb-NO" b="0" u="none" baseline="0" dirty="0"/>
          </a:p>
          <a:p>
            <a:r>
              <a:rPr lang="nb-NO" b="1" u="sng" baseline="0" dirty="0"/>
              <a:t>MERKNAD TIL TILRETTELEGGER:</a:t>
            </a:r>
          </a:p>
          <a:p>
            <a:r>
              <a:rPr lang="nb-NO" sz="1200" kern="1200" dirty="0">
                <a:solidFill>
                  <a:schemeClr val="tx1"/>
                </a:solidFill>
                <a:effectLst/>
                <a:latin typeface="+mn-lt"/>
              </a:rPr>
              <a:t>Deltakerne får tilgang til sine </a:t>
            </a:r>
            <a:r>
              <a:rPr lang="nb-NO" sz="1200" b="1" kern="1200" dirty="0">
                <a:solidFill>
                  <a:schemeClr val="tx1"/>
                </a:solidFill>
                <a:effectLst/>
                <a:latin typeface="+mn-lt"/>
              </a:rPr>
              <a:t>Hour of Code™-sertifikater </a:t>
            </a:r>
            <a:r>
              <a:rPr lang="nb-NO" sz="1200" kern="1200" dirty="0">
                <a:solidFill>
                  <a:schemeClr val="tx1"/>
                </a:solidFill>
                <a:effectLst/>
                <a:latin typeface="+mn-lt"/>
              </a:rPr>
              <a:t>når som helst etter at de har startet Hour of Code™-opplæringen, og etter deres Hour of Code</a:t>
            </a:r>
            <a:r>
              <a:rPr lang="nb-NO" sz="1200" kern="1200" baseline="30000" dirty="0">
                <a:solidFill>
                  <a:schemeClr val="tx1"/>
                </a:solidFill>
                <a:effectLst/>
                <a:latin typeface="+mn-lt"/>
              </a:rPr>
              <a:t>TM</a:t>
            </a:r>
            <a:r>
              <a:rPr lang="nb-NO" sz="1200" kern="1200" dirty="0">
                <a:solidFill>
                  <a:schemeClr val="tx1"/>
                </a:solidFill>
                <a:effectLst/>
                <a:latin typeface="+mn-lt"/>
              </a:rPr>
              <a:t>-arrangement, på code.org.</a:t>
            </a:r>
          </a:p>
          <a:p>
            <a:endParaRPr lang="nb-NO" sz="1200" kern="1200" dirty="0">
              <a:solidFill>
                <a:schemeClr val="tx1"/>
              </a:solidFill>
              <a:effectLst/>
              <a:latin typeface="+mn-lt"/>
              <a:ea typeface="+mn-ea"/>
              <a:cs typeface="+mn-cs"/>
            </a:endParaRPr>
          </a:p>
          <a:p>
            <a:r>
              <a:rPr lang="nb-NO" sz="1200" kern="1200" dirty="0">
                <a:solidFill>
                  <a:schemeClr val="tx1"/>
                </a:solidFill>
                <a:effectLst/>
                <a:latin typeface="+mn-lt"/>
              </a:rPr>
              <a:t>Juster hva som vises på lysbildet med tilleggsressurser i samsvar med målgruppen:</a:t>
            </a:r>
          </a:p>
          <a:p>
            <a:endParaRPr lang="nb-NO" sz="1200" b="1" u="none" kern="1200" dirty="0">
              <a:solidFill>
                <a:schemeClr val="tx1"/>
              </a:solidFill>
              <a:effectLst/>
              <a:latin typeface="+mn-lt"/>
              <a:ea typeface="+mn-ea"/>
              <a:cs typeface="+mn-cs"/>
            </a:endParaRPr>
          </a:p>
          <a:p>
            <a:r>
              <a:rPr lang="nb-NO" sz="1200" b="1" u="none" kern="1200" dirty="0">
                <a:solidFill>
                  <a:schemeClr val="tx1"/>
                </a:solidFill>
                <a:effectLst/>
                <a:latin typeface="+mn-lt"/>
              </a:rPr>
              <a:t>Deltakerne kan laste opp koden sin til Minecraft: Education Edition og/eller Minecraft på Windows 10, hvis tilgjengelig.</a:t>
            </a:r>
          </a:p>
          <a:p>
            <a:r>
              <a:rPr lang="nb-NO" sz="1200" b="0" u="none" kern="1200" dirty="0">
                <a:solidFill>
                  <a:schemeClr val="tx1"/>
                </a:solidFill>
                <a:effectLst/>
                <a:latin typeface="+mn-lt"/>
              </a:rPr>
              <a:t>Deltakerne kan bruke Code Studio til å importere koden inn i det virkelige spillet og se koden få liv!</a:t>
            </a:r>
          </a:p>
          <a:p>
            <a:endParaRPr lang="nb-NO" sz="1200" b="0" u="non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nb-NO" sz="1200" b="1" kern="1200" dirty="0">
                <a:solidFill>
                  <a:schemeClr val="tx1"/>
                </a:solidFill>
                <a:effectLst/>
                <a:latin typeface="+mn-lt"/>
              </a:rPr>
              <a:t>Utforsk Minecraft: Education Edition:</a:t>
            </a:r>
          </a:p>
          <a:p>
            <a:pPr marL="0" marR="0" lvl="0" indent="0" algn="l" defTabSz="914400" rtl="0" eaLnBrk="1" fontAlgn="auto" latinLnBrk="0" hangingPunct="1">
              <a:lnSpc>
                <a:spcPct val="100000"/>
              </a:lnSpc>
              <a:spcBef>
                <a:spcPts val="0"/>
              </a:spcBef>
              <a:spcAft>
                <a:spcPts val="0"/>
              </a:spcAft>
              <a:buClrTx/>
              <a:buSzTx/>
              <a:buFontTx/>
              <a:buNone/>
              <a:tabLst/>
              <a:defRPr/>
            </a:pPr>
            <a:r>
              <a:rPr lang="nb-NO" sz="1200" kern="1200" dirty="0">
                <a:solidFill>
                  <a:schemeClr val="tx1"/>
                </a:solidFill>
                <a:effectLst/>
                <a:latin typeface="+mn-lt"/>
              </a:rPr>
              <a:t>Minecraft: Education Edition er bygd for skoler og kommer med verktøy for klasseromsledelse, timeplaner og mer. Mer informasjon finnes på </a:t>
            </a:r>
            <a:r>
              <a:rPr lang="en-US" sz="1200" u="sng" kern="1200" dirty="0">
                <a:solidFill>
                  <a:schemeClr val="tx1"/>
                </a:solidFill>
                <a:effectLst/>
                <a:latin typeface="+mn-lt"/>
                <a:ea typeface="+mn-ea"/>
                <a:cs typeface="+mn-cs"/>
                <a:hlinkClick r:id="rId3"/>
              </a:rPr>
              <a:t>https://education.minecraft.net</a:t>
            </a:r>
            <a:r>
              <a:rPr lang="nb-NO" sz="1200" kern="1200" dirty="0">
                <a:solidFill>
                  <a:schemeClr val="tx1"/>
                </a:solidFill>
                <a:effectLst/>
                <a:latin typeface="+mn-lt"/>
              </a:rPr>
              <a:t>.</a:t>
            </a:r>
            <a:endParaRPr lang="nb-NO" sz="1200" b="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nb-NO" sz="1200" b="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nb-NO" sz="1200" b="1" kern="1200" dirty="0">
                <a:solidFill>
                  <a:schemeClr val="tx1"/>
                </a:solidFill>
                <a:effectLst/>
                <a:latin typeface="+mn-lt"/>
              </a:rPr>
              <a:t>Utforsk måter du kan føre digital kunnskap til fellesskapet på, fra digitale ferdigheter til informatikkutdanning</a:t>
            </a:r>
            <a:br>
              <a:rPr dirty="0"/>
            </a:br>
            <a:r>
              <a:rPr lang="nb-NO" sz="1200" kern="1200" dirty="0">
                <a:solidFill>
                  <a:schemeClr val="tx1"/>
                </a:solidFill>
                <a:effectLst/>
                <a:latin typeface="+mn-lt"/>
              </a:rPr>
              <a:t>https://Microsoft.com/digitalskills  </a:t>
            </a:r>
          </a:p>
          <a:p>
            <a:endParaRPr lang="nb-NO" b="0" u="none" dirty="0"/>
          </a:p>
          <a:p>
            <a:r>
              <a:rPr lang="nb-NO" sz="1200" b="1" kern="1200" dirty="0">
                <a:solidFill>
                  <a:schemeClr val="tx1"/>
                </a:solidFill>
                <a:effectLst/>
                <a:latin typeface="+mn-lt"/>
              </a:rPr>
              <a:t>Code.org (</a:t>
            </a:r>
            <a:r>
              <a:rPr lang="en-US" sz="1200" b="1" kern="1200" dirty="0">
                <a:solidFill>
                  <a:schemeClr val="tx1"/>
                </a:solidFill>
                <a:effectLst/>
                <a:latin typeface="+mn-lt"/>
                <a:ea typeface="+mn-ea"/>
                <a:cs typeface="+mn-cs"/>
                <a:hlinkClick r:id="rId4"/>
              </a:rPr>
              <a:t>https://code.org/educate</a:t>
            </a:r>
            <a:r>
              <a:rPr lang="nb-NO" sz="1200" b="1" kern="1200" dirty="0">
                <a:solidFill>
                  <a:schemeClr val="tx1"/>
                </a:solidFill>
                <a:effectLst/>
                <a:latin typeface="+mn-lt"/>
              </a:rPr>
              <a:t>)</a:t>
            </a:r>
            <a:r>
              <a:rPr lang="nb-NO" sz="1200" kern="1200" dirty="0">
                <a:solidFill>
                  <a:schemeClr val="tx1"/>
                </a:solidFill>
                <a:effectLst/>
                <a:latin typeface="+mn-lt"/>
              </a:rPr>
              <a:t> Gå utover en Hour of Code™ med Code.orgs verktøy for lærere. Du trenger ingen erfaring for å begynne å undervise i informatikk i klasserommet. Code.org tilbyr pensum, læreplaner, profesjonelle læreprogrammer av høy kvalitet og massevis av flotte verktøy for alle nivåer – alt du trenger, helt kostnadsfritt. Gå til </a:t>
            </a:r>
            <a:r>
              <a:rPr lang="en-US" sz="1200" kern="1200" dirty="0">
                <a:solidFill>
                  <a:schemeClr val="tx1"/>
                </a:solidFill>
                <a:effectLst/>
                <a:latin typeface="+mn-lt"/>
                <a:ea typeface="+mn-ea"/>
                <a:cs typeface="+mn-cs"/>
                <a:hlinkClick r:id="rId5"/>
              </a:rPr>
              <a:t>code.org/educate</a:t>
            </a:r>
            <a:r>
              <a:rPr lang="en-US" sz="1200" kern="1200" dirty="0">
                <a:solidFill>
                  <a:schemeClr val="tx1"/>
                </a:solidFill>
                <a:effectLst/>
                <a:latin typeface="+mn-lt"/>
                <a:ea typeface="+mn-ea"/>
                <a:cs typeface="+mn-cs"/>
              </a:rPr>
              <a:t> </a:t>
            </a:r>
            <a:r>
              <a:rPr lang="nb-NO" sz="1200" kern="1200" dirty="0">
                <a:solidFill>
                  <a:schemeClr val="tx1"/>
                </a:solidFill>
                <a:effectLst/>
                <a:latin typeface="+mn-lt"/>
              </a:rPr>
              <a:t>og velg ditt klassenivå for å komme i gang!</a:t>
            </a:r>
          </a:p>
          <a:p>
            <a:r>
              <a:rPr lang="nb-NO" sz="1200" kern="1200" dirty="0">
                <a:solidFill>
                  <a:schemeClr val="tx1"/>
                </a:solidFill>
                <a:effectLst/>
                <a:latin typeface="+mn-lt"/>
              </a:rPr>
              <a:t> </a:t>
            </a:r>
          </a:p>
          <a:p>
            <a:r>
              <a:rPr lang="nb-NO" sz="1200" b="1" kern="1200" dirty="0">
                <a:solidFill>
                  <a:schemeClr val="tx1"/>
                </a:solidFill>
                <a:effectLst/>
                <a:latin typeface="+mn-lt"/>
              </a:rPr>
              <a:t>Code Studio (</a:t>
            </a:r>
            <a:r>
              <a:rPr lang="en-US" sz="1200" b="1" kern="1200" dirty="0">
                <a:solidFill>
                  <a:schemeClr val="tx1"/>
                </a:solidFill>
                <a:effectLst/>
                <a:latin typeface="+mn-lt"/>
                <a:ea typeface="+mn-ea"/>
                <a:cs typeface="+mn-cs"/>
                <a:hlinkClick r:id="rId6"/>
              </a:rPr>
              <a:t>https://studio.code.org</a:t>
            </a:r>
            <a:r>
              <a:rPr lang="nb-NO" sz="1200" b="1" kern="1200" dirty="0">
                <a:solidFill>
                  <a:schemeClr val="tx1"/>
                </a:solidFill>
                <a:effectLst/>
                <a:latin typeface="+mn-lt"/>
              </a:rPr>
              <a:t>) </a:t>
            </a:r>
            <a:r>
              <a:rPr lang="nb-NO" sz="1200" kern="1200" dirty="0">
                <a:solidFill>
                  <a:schemeClr val="tx1"/>
                </a:solidFill>
                <a:effectLst/>
                <a:latin typeface="+mn-lt"/>
              </a:rPr>
              <a:t>Hadde du det gøy under Hour of Code™? Informatikkverdenen har mye mer å utforske! Code Studio har oppgaver, spill og kurs for alle aldersgrupper. Lær å lage dine egne spill og apper, og del dem deretter med vennene dine. Gå til </a:t>
            </a:r>
            <a:r>
              <a:rPr lang="en-US" sz="1200" kern="1200" dirty="0">
                <a:solidFill>
                  <a:schemeClr val="tx1"/>
                </a:solidFill>
                <a:effectLst/>
                <a:latin typeface="+mn-lt"/>
                <a:ea typeface="+mn-ea"/>
                <a:cs typeface="+mn-cs"/>
                <a:hlinkClick r:id="rId7"/>
              </a:rPr>
              <a:t>studio.code.org</a:t>
            </a:r>
            <a:r>
              <a:rPr lang="en-US" sz="1200" kern="1200" dirty="0">
                <a:solidFill>
                  <a:schemeClr val="tx1"/>
                </a:solidFill>
                <a:effectLst/>
                <a:latin typeface="+mn-lt"/>
                <a:ea typeface="+mn-ea"/>
                <a:cs typeface="+mn-cs"/>
              </a:rPr>
              <a:t> </a:t>
            </a:r>
            <a:r>
              <a:rPr lang="nb-NO" sz="1200" kern="1200" dirty="0">
                <a:solidFill>
                  <a:schemeClr val="tx1"/>
                </a:solidFill>
                <a:effectLst/>
                <a:latin typeface="+mn-lt"/>
              </a:rPr>
              <a:t>og start i dag!</a:t>
            </a:r>
          </a:p>
          <a:p>
            <a:endParaRPr lang="nb-NO" b="1" dirty="0"/>
          </a:p>
          <a:p>
            <a:endParaRPr lang="nb-NO" b="1" dirty="0"/>
          </a:p>
        </p:txBody>
      </p:sp>
      <p:sp>
        <p:nvSpPr>
          <p:cNvPr id="4" name="Slide Number Placeholder 3"/>
          <p:cNvSpPr>
            <a:spLocks noGrp="1"/>
          </p:cNvSpPr>
          <p:nvPr>
            <p:ph type="sldNum" sz="quarter" idx="10"/>
          </p:nvPr>
        </p:nvSpPr>
        <p:spPr/>
        <p:txBody>
          <a:bodyPr/>
          <a:lstStyle/>
          <a:p>
            <a:fld id="{88F0EC2C-E6BA-F248-9EDA-113245C923E1}" type="slidenum">
              <a:rPr lang="en-US" smtClean="0"/>
              <a:t>19</a:t>
            </a:fld>
            <a:endParaRPr lang="nb-NO"/>
          </a:p>
        </p:txBody>
      </p:sp>
    </p:spTree>
    <p:extLst>
      <p:ext uri="{BB962C8B-B14F-4D97-AF65-F5344CB8AC3E}">
        <p14:creationId xmlns:p14="http://schemas.microsoft.com/office/powerpoint/2010/main" val="3577871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b="1" u="sng" dirty="0"/>
              <a:t>EKSEMPELSKRIPT:</a:t>
            </a:r>
          </a:p>
          <a:p>
            <a:endParaRPr lang="nb-NO" b="1" u="sng" dirty="0"/>
          </a:p>
          <a:p>
            <a:r>
              <a:rPr lang="nb-NO" b="1" u="sng" dirty="0"/>
              <a:t>Velkommen!</a:t>
            </a:r>
          </a:p>
          <a:p>
            <a:pPr marL="0" marR="0" lvl="0" indent="0" algn="l" defTabSz="914400" rtl="0" eaLnBrk="1" fontAlgn="auto" latinLnBrk="0" hangingPunct="1">
              <a:lnSpc>
                <a:spcPct val="100000"/>
              </a:lnSpc>
              <a:spcBef>
                <a:spcPts val="0"/>
              </a:spcBef>
              <a:spcAft>
                <a:spcPts val="0"/>
              </a:spcAft>
              <a:buClrTx/>
              <a:buSzTx/>
              <a:buFontTx/>
              <a:buNone/>
              <a:tabLst/>
              <a:defRPr/>
            </a:pPr>
            <a:r>
              <a:rPr lang="nb-NO" b="0" u="none" dirty="0"/>
              <a:t>[Introduser deg selv for klassen, hvem du er, hva du gjør, og hvis du arbeider innenfor teknologibransjen, fortell dem hvorfor du er så begeistret for </a:t>
            </a:r>
            <a:r>
              <a:rPr lang="nb-NO" sz="1200" dirty="0">
                <a:solidFill>
                  <a:schemeClr val="bg1"/>
                </a:solidFill>
                <a:latin typeface="Segoe UI Light" panose="020B0502040204020203" pitchFamily="34" charset="0"/>
              </a:rPr>
              <a:t>Hour of Code™</a:t>
            </a:r>
            <a:r>
              <a:rPr lang="nb-NO" sz="1200" baseline="0" dirty="0">
                <a:solidFill>
                  <a:schemeClr val="bg1"/>
                </a:solidFill>
                <a:latin typeface="Segoe UI Light" panose="020B0502040204020203" pitchFamily="34" charset="0"/>
              </a:rPr>
              <a:t>] </a:t>
            </a:r>
            <a:endParaRPr lang="nb-NO" b="0" u="none" baseline="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nb-NO" b="0" u="none" dirty="0"/>
          </a:p>
          <a:p>
            <a:pPr marL="0" marR="0" indent="0" algn="l" defTabSz="914400" rtl="0" eaLnBrk="1" fontAlgn="auto" latinLnBrk="0" hangingPunct="1">
              <a:lnSpc>
                <a:spcPct val="100000"/>
              </a:lnSpc>
              <a:spcBef>
                <a:spcPts val="0"/>
              </a:spcBef>
              <a:spcAft>
                <a:spcPts val="0"/>
              </a:spcAft>
              <a:buClrTx/>
              <a:buSzTx/>
              <a:buFontTx/>
              <a:buNone/>
              <a:tabLst/>
              <a:defRPr/>
            </a:pPr>
            <a:r>
              <a:rPr lang="nb-NO" b="0" u="none" dirty="0"/>
              <a:t>“Først skal vi se en kort video som viser hvor populært koding har blitt i løpet av de siste årene og hvor mange fantastiske personer, som dere, som har prøvd det!”</a:t>
            </a:r>
          </a:p>
          <a:p>
            <a:pPr marL="0" marR="0" indent="0" algn="l" defTabSz="914400" rtl="0" eaLnBrk="1" fontAlgn="auto" latinLnBrk="0" hangingPunct="1">
              <a:lnSpc>
                <a:spcPct val="100000"/>
              </a:lnSpc>
              <a:spcBef>
                <a:spcPts val="0"/>
              </a:spcBef>
              <a:spcAft>
                <a:spcPts val="0"/>
              </a:spcAft>
              <a:buClrTx/>
              <a:buSzTx/>
              <a:buFontTx/>
              <a:buNone/>
              <a:tabLst/>
              <a:defRPr/>
            </a:pPr>
            <a:endParaRPr lang="nb-NO" b="1" u="sng" dirty="0"/>
          </a:p>
          <a:p>
            <a:pPr marL="0" marR="0" indent="0" algn="l" defTabSz="914400" rtl="0" eaLnBrk="1" fontAlgn="auto" latinLnBrk="0" hangingPunct="1">
              <a:lnSpc>
                <a:spcPct val="100000"/>
              </a:lnSpc>
              <a:spcBef>
                <a:spcPts val="0"/>
              </a:spcBef>
              <a:spcAft>
                <a:spcPts val="0"/>
              </a:spcAft>
              <a:buClrTx/>
              <a:buSzTx/>
              <a:buFontTx/>
              <a:buNone/>
              <a:tabLst/>
              <a:defRPr/>
            </a:pPr>
            <a:r>
              <a:rPr lang="nb-NO" b="1" u="sng" baseline="0" dirty="0"/>
              <a:t>MERKNAD TIL TILRETTELEGGER:</a:t>
            </a:r>
          </a:p>
          <a:p>
            <a:pPr marL="0" marR="0" indent="0" algn="l" defTabSz="914400" rtl="0" eaLnBrk="1" fontAlgn="auto" latinLnBrk="0" hangingPunct="1">
              <a:lnSpc>
                <a:spcPct val="100000"/>
              </a:lnSpc>
              <a:spcBef>
                <a:spcPts val="0"/>
              </a:spcBef>
              <a:spcAft>
                <a:spcPts val="0"/>
              </a:spcAft>
              <a:buClrTx/>
              <a:buSzTx/>
              <a:buFontTx/>
              <a:buNone/>
              <a:tabLst/>
              <a:defRPr/>
            </a:pPr>
            <a:r>
              <a:rPr lang="nb-NO" b="0" u="none" baseline="0" dirty="0"/>
              <a:t>Videoen spilles av automatisk når du går til det neste lysbildet. </a:t>
            </a:r>
            <a:endParaRPr lang="nb-NO" b="1" u="sng" dirty="0"/>
          </a:p>
          <a:p>
            <a:endParaRPr lang="nb-NO" b="1" u="sng" dirty="0"/>
          </a:p>
          <a:p>
            <a:endParaRPr lang="nb-NO" b="1" dirty="0"/>
          </a:p>
          <a:p>
            <a:pPr marL="0" marR="0" indent="0" algn="l" defTabSz="914400" rtl="0" eaLnBrk="1" fontAlgn="auto" latinLnBrk="0" hangingPunct="1">
              <a:lnSpc>
                <a:spcPct val="100000"/>
              </a:lnSpc>
              <a:spcBef>
                <a:spcPts val="0"/>
              </a:spcBef>
              <a:spcAft>
                <a:spcPts val="0"/>
              </a:spcAft>
              <a:buClrTx/>
              <a:buSzTx/>
              <a:buFontTx/>
              <a:buNone/>
              <a:tabLst/>
              <a:defRPr/>
            </a:pPr>
            <a:endParaRPr lang="nb-NO" dirty="0"/>
          </a:p>
        </p:txBody>
      </p:sp>
      <p:sp>
        <p:nvSpPr>
          <p:cNvPr id="4" name="Slide Number Placeholder 3"/>
          <p:cNvSpPr>
            <a:spLocks noGrp="1"/>
          </p:cNvSpPr>
          <p:nvPr>
            <p:ph type="sldNum" sz="quarter" idx="10"/>
          </p:nvPr>
        </p:nvSpPr>
        <p:spPr/>
        <p:txBody>
          <a:bodyPr/>
          <a:lstStyle/>
          <a:p>
            <a:fld id="{88F0EC2C-E6BA-F248-9EDA-113245C923E1}" type="slidenum">
              <a:rPr lang="en-US" smtClean="0"/>
              <a:t>2</a:t>
            </a:fld>
            <a:endParaRPr lang="nb-NO"/>
          </a:p>
        </p:txBody>
      </p:sp>
    </p:spTree>
    <p:extLst>
      <p:ext uri="{BB962C8B-B14F-4D97-AF65-F5344CB8AC3E}">
        <p14:creationId xmlns:p14="http://schemas.microsoft.com/office/powerpoint/2010/main" val="17040161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b="1" u="sng" dirty="0"/>
              <a:t>EKSEMPELSKRIPT: </a:t>
            </a:r>
          </a:p>
          <a:p>
            <a:endParaRPr lang="nb-NO" b="1" u="sng" dirty="0"/>
          </a:p>
          <a:p>
            <a:endParaRPr lang="nb-NO" b="1" u="sng" dirty="0"/>
          </a:p>
          <a:p>
            <a:r>
              <a:rPr lang="nb-NO" b="1" u="sng" dirty="0"/>
              <a:t>MÅL FOR LYSBILDET:</a:t>
            </a:r>
            <a:r>
              <a:rPr lang="nb-NO" dirty="0"/>
              <a:t> </a:t>
            </a:r>
          </a:p>
          <a:p>
            <a:endParaRPr lang="nb-NO" b="0" u="none" baseline="0" dirty="0"/>
          </a:p>
          <a:p>
            <a:r>
              <a:rPr lang="nb-NO" b="0" u="none" baseline="0" dirty="0"/>
              <a:t>Å avslutte arrangementet</a:t>
            </a:r>
          </a:p>
          <a:p>
            <a:endParaRPr lang="nb-NO" b="1" dirty="0"/>
          </a:p>
          <a:p>
            <a:r>
              <a:rPr lang="nb-NO" b="1" u="sng" dirty="0"/>
              <a:t>BILDEINSTRUKSJONER FOR DETTE LYSBILDET:</a:t>
            </a:r>
            <a:endParaRPr lang="nb-NO" sz="1200" u="sng" kern="1200" dirty="0">
              <a:solidFill>
                <a:schemeClr val="tx1"/>
              </a:solidFill>
              <a:effectLst/>
              <a:latin typeface="+mn-lt"/>
              <a:ea typeface="+mn-ea"/>
              <a:cs typeface="+mn-cs"/>
            </a:endParaRPr>
          </a:p>
          <a:p>
            <a:endParaRPr lang="nb-NO" sz="1200" kern="1200" dirty="0">
              <a:solidFill>
                <a:schemeClr val="tx1"/>
              </a:solidFill>
              <a:effectLst/>
              <a:latin typeface="+mn-lt"/>
              <a:ea typeface="+mn-ea"/>
              <a:cs typeface="+mn-cs"/>
            </a:endParaRPr>
          </a:p>
          <a:p>
            <a:r>
              <a:rPr lang="nb-NO" sz="1200" kern="1200" dirty="0">
                <a:solidFill>
                  <a:schemeClr val="tx1"/>
                </a:solidFill>
                <a:effectLst/>
                <a:latin typeface="+mn-lt"/>
              </a:rPr>
              <a:t>Hvis dette bildet skal byttes ut, må du sørge for at det oppfyller følgende kriterier: </a:t>
            </a:r>
            <a:endParaRPr lang="nb-NO" dirty="0"/>
          </a:p>
          <a:p>
            <a:pPr marL="628650" lvl="1" indent="-171450">
              <a:buFont typeface="Arial"/>
              <a:buChar char="•"/>
            </a:pPr>
            <a:r>
              <a:rPr lang="nb-NO" sz="1200" kern="1200" dirty="0">
                <a:solidFill>
                  <a:schemeClr val="tx1"/>
                </a:solidFill>
                <a:effectLst/>
                <a:latin typeface="+mn-lt"/>
              </a:rPr>
              <a:t>Inneholder personer av begge kjønn </a:t>
            </a:r>
          </a:p>
          <a:p>
            <a:pPr marL="628650" lvl="1" indent="-171450">
              <a:buFont typeface="Arial"/>
              <a:buChar char="•"/>
            </a:pPr>
            <a:r>
              <a:rPr lang="nb-NO" sz="1200" kern="1200" dirty="0">
                <a:solidFill>
                  <a:schemeClr val="tx1"/>
                </a:solidFill>
                <a:effectLst/>
                <a:latin typeface="+mn-lt"/>
              </a:rPr>
              <a:t>Viser at deltakerne har det gøy </a:t>
            </a:r>
            <a:endParaRPr lang="nb-NO" dirty="0">
              <a:effectLst/>
            </a:endParaRPr>
          </a:p>
          <a:p>
            <a:pPr marL="628650" lvl="1" indent="-171450">
              <a:buFont typeface="Arial"/>
              <a:buChar char="•"/>
            </a:pPr>
            <a:r>
              <a:rPr lang="nb-NO" sz="1200" kern="1200" dirty="0">
                <a:solidFill>
                  <a:schemeClr val="tx1"/>
                </a:solidFill>
                <a:effectLst/>
                <a:latin typeface="+mn-lt"/>
              </a:rPr>
              <a:t>Inneholder en gruppe med personer, ikke bare enkeltpersoner </a:t>
            </a:r>
          </a:p>
          <a:p>
            <a:endParaRPr lang="nb-NO" b="1" u="sng" dirty="0"/>
          </a:p>
          <a:p>
            <a:r>
              <a:rPr lang="nb-NO" b="1" u="sng" dirty="0"/>
              <a:t>Copyright 2017: </a:t>
            </a:r>
          </a:p>
          <a:p>
            <a:r>
              <a:rPr lang="nb-NO" sz="1200" kern="1200" dirty="0">
                <a:solidFill>
                  <a:schemeClr val="tx1"/>
                </a:solidFill>
                <a:effectLst/>
                <a:latin typeface="+mn-lt"/>
              </a:rPr>
              <a:t>Denne presentasjonen lisensieres, den selges ikke. Du kan ikke kopiere, tilpasse, endre, lage utledet arbeid av, distribuere, vise offentlig, selge eller bruke dette innholdet til kommersielle formål uten uttrykkelig forhåndsgitt skriftlig tillatelse fra Microsoft Corporation. </a:t>
            </a:r>
          </a:p>
          <a:p>
            <a:r>
              <a:rPr lang="nb-NO" sz="1200" kern="1200" dirty="0">
                <a:solidFill>
                  <a:schemeClr val="tx1"/>
                </a:solidFill>
                <a:effectLst/>
                <a:latin typeface="+mn-lt"/>
              </a:rPr>
              <a:t> </a:t>
            </a:r>
          </a:p>
          <a:p>
            <a:r>
              <a:rPr lang="nb-NO" sz="1200" kern="1200" dirty="0">
                <a:solidFill>
                  <a:schemeClr val="tx1"/>
                </a:solidFill>
                <a:effectLst/>
                <a:latin typeface="+mn-lt"/>
              </a:rPr>
              <a:t>Denne presentasjonen leveres “som den er”. Microsoft gir ingen garantier, verken uttrykte eller underforståtte. Informasjon og synspunkter som fremkommer i denne presentasjonen, inkludert URL-adresser og andre referanser til Internett-områder, kan endres uten varsel. </a:t>
            </a:r>
          </a:p>
          <a:p>
            <a:r>
              <a:rPr lang="nb-NO" sz="1200" kern="1200" dirty="0">
                <a:solidFill>
                  <a:schemeClr val="tx1"/>
                </a:solidFill>
                <a:effectLst/>
                <a:latin typeface="+mn-lt"/>
              </a:rPr>
              <a:t> </a:t>
            </a:r>
          </a:p>
          <a:p>
            <a:r>
              <a:rPr lang="nb-NO" sz="1200" kern="1200" dirty="0">
                <a:solidFill>
                  <a:schemeClr val="tx1"/>
                </a:solidFill>
                <a:effectLst/>
                <a:latin typeface="+mn-lt"/>
              </a:rPr>
              <a:t>Noen eksempler som er avbildet her, er kun til informasjon og er fiktive. Ingen virkelig tilknytning eller forbindelse er tilsiktet eller skal sluttes. </a:t>
            </a:r>
          </a:p>
          <a:p>
            <a:r>
              <a:rPr lang="nb-NO" sz="1200" kern="1200" dirty="0">
                <a:solidFill>
                  <a:schemeClr val="tx1"/>
                </a:solidFill>
                <a:effectLst/>
                <a:latin typeface="+mn-lt"/>
              </a:rPr>
              <a:t> </a:t>
            </a:r>
          </a:p>
          <a:p>
            <a:r>
              <a:rPr lang="nb-NO" sz="1200" kern="1200" dirty="0">
                <a:solidFill>
                  <a:schemeClr val="tx1"/>
                </a:solidFill>
                <a:effectLst/>
                <a:latin typeface="+mn-lt"/>
              </a:rPr>
              <a:t>Du kan bruke denne presentasjonen til personlig bruk og i klasserom med studenter som en del av code.org og andre kodingarrangementer. Denne presentasjonen gir deg ingen juridiske rettigheter til immateriell eiendom i noe Microsoft-produkt. </a:t>
            </a:r>
          </a:p>
          <a:p>
            <a:r>
              <a:rPr lang="nb-NO" sz="1200" kern="1200" dirty="0">
                <a:solidFill>
                  <a:schemeClr val="tx1"/>
                </a:solidFill>
                <a:effectLst/>
                <a:latin typeface="+mn-lt"/>
              </a:rPr>
              <a:t> </a:t>
            </a:r>
          </a:p>
          <a:p>
            <a:r>
              <a:rPr lang="nb-NO" sz="1200" kern="1200" dirty="0">
                <a:solidFill>
                  <a:schemeClr val="tx1"/>
                </a:solidFill>
                <a:effectLst/>
                <a:latin typeface="+mn-lt"/>
              </a:rPr>
              <a:t>Microsoft og varemerkene som er oppført på </a:t>
            </a:r>
            <a:r>
              <a:rPr lang="en-US" sz="1200" kern="1200" dirty="0">
                <a:solidFill>
                  <a:schemeClr val="tx1"/>
                </a:solidFill>
                <a:effectLst/>
                <a:latin typeface="+mn-lt"/>
                <a:ea typeface="+mn-ea"/>
                <a:cs typeface="+mn-cs"/>
                <a:hlinkClick r:id="rId3"/>
              </a:rPr>
              <a:t>http://www.microsoft.com/en-us/legal/intellectualproperty/trademarks/en-us.aspx</a:t>
            </a:r>
            <a:r>
              <a:rPr lang="nb-NO" sz="1200" kern="1200" dirty="0">
                <a:solidFill>
                  <a:schemeClr val="tx1"/>
                </a:solidFill>
                <a:effectLst/>
                <a:latin typeface="+mn-lt"/>
              </a:rPr>
              <a:t> er varemerker for Microsoft-gruppen med selskaper. Alle andre merker tilhører sine respektive eiere.</a:t>
            </a:r>
          </a:p>
          <a:p>
            <a:endParaRPr lang="nb-NO" b="1" u="sng" dirty="0"/>
          </a:p>
          <a:p>
            <a:pPr marL="0" marR="0" lvl="0" indent="0" algn="l" defTabSz="713203" rtl="0" eaLnBrk="1" fontAlgn="auto" latinLnBrk="0" hangingPunct="1">
              <a:lnSpc>
                <a:spcPct val="100000"/>
              </a:lnSpc>
              <a:spcBef>
                <a:spcPts val="0"/>
              </a:spcBef>
              <a:spcAft>
                <a:spcPts val="0"/>
              </a:spcAft>
              <a:buClrTx/>
              <a:buSzTx/>
              <a:buFontTx/>
              <a:buNone/>
              <a:tabLst/>
              <a:defRPr/>
            </a:pPr>
            <a:r>
              <a:rPr kumimoji="0" lang="nb-NO" sz="1200" b="0" i="0" u="none" strike="noStrike" kern="1200" cap="none" spc="0" normalizeH="0" baseline="0" noProof="0" dirty="0">
                <a:ln>
                  <a:noFill/>
                </a:ln>
                <a:solidFill>
                  <a:prstClr val="black"/>
                </a:solidFill>
                <a:effectLst/>
                <a:uLnTx/>
                <a:uFillTx/>
                <a:latin typeface="+mn-lt"/>
              </a:rPr>
              <a:t>© Code.org, 2017. Code.org®, CODE-logoen og Hour of Code® er varemerker for Code.org</a:t>
            </a:r>
            <a:endParaRPr kumimoji="0" lang="nb-NO" sz="1200" b="0" i="0" u="none" strike="noStrike" kern="1200" cap="none" spc="0" normalizeH="0" baseline="0" noProof="0" dirty="0">
              <a:ln>
                <a:noFill/>
              </a:ln>
              <a:solidFill>
                <a:prstClr val="white"/>
              </a:solidFill>
              <a:effectLst/>
              <a:uLnTx/>
              <a:uFillTx/>
              <a:latin typeface="Segoe UI Light" panose="020B0502040204020203" pitchFamily="34" charset="0"/>
              <a:ea typeface="Segoe Pro Light" charset="0"/>
              <a:cs typeface="Segoe UI Light" panose="020B0502040204020203" pitchFamily="34" charset="0"/>
            </a:endParaRPr>
          </a:p>
          <a:p>
            <a:pPr marL="0" marR="0" lvl="0" indent="0" algn="l" defTabSz="713203" rtl="0" eaLnBrk="1" fontAlgn="auto" latinLnBrk="0" hangingPunct="1">
              <a:lnSpc>
                <a:spcPct val="100000"/>
              </a:lnSpc>
              <a:spcBef>
                <a:spcPts val="0"/>
              </a:spcBef>
              <a:spcAft>
                <a:spcPts val="0"/>
              </a:spcAft>
              <a:buClrTx/>
              <a:buSzTx/>
              <a:buFontTx/>
              <a:buNone/>
              <a:tabLst/>
              <a:defRPr/>
            </a:pPr>
            <a:endParaRPr kumimoji="0" lang="nb-NO" sz="1200" b="0" i="0" u="none" strike="noStrike" kern="1200" cap="none" spc="0" normalizeH="0" baseline="0" noProof="0" dirty="0">
              <a:ln>
                <a:noFill/>
              </a:ln>
              <a:solidFill>
                <a:prstClr val="white"/>
              </a:solidFill>
              <a:effectLst/>
              <a:uLnTx/>
              <a:uFillTx/>
              <a:latin typeface="Segoe UI Light" panose="020B0502040204020203" pitchFamily="34" charset="0"/>
              <a:ea typeface="Segoe Pro Light" charset="0"/>
              <a:cs typeface="Segoe UI Light" panose="020B0502040204020203" pitchFamily="34" charset="0"/>
            </a:endParaRPr>
          </a:p>
          <a:p>
            <a:pPr marL="0" marR="0" lvl="0" indent="0" algn="l" defTabSz="713203" rtl="0" eaLnBrk="1" fontAlgn="auto" latinLnBrk="0" hangingPunct="1">
              <a:lnSpc>
                <a:spcPct val="100000"/>
              </a:lnSpc>
              <a:spcBef>
                <a:spcPts val="0"/>
              </a:spcBef>
              <a:spcAft>
                <a:spcPts val="0"/>
              </a:spcAft>
              <a:buClrTx/>
              <a:buSzTx/>
              <a:buFontTx/>
              <a:buNone/>
              <a:tabLst/>
              <a:defRPr/>
            </a:pPr>
            <a:r>
              <a:rPr kumimoji="0" lang="nb-NO" sz="1200" b="0" i="0" u="none" strike="noStrike" kern="1200" cap="none" spc="0" normalizeH="0" baseline="0" noProof="0" dirty="0">
                <a:ln>
                  <a:noFill/>
                </a:ln>
                <a:solidFill>
                  <a:prstClr val="black"/>
                </a:solidFill>
                <a:effectLst/>
                <a:uLnTx/>
                <a:uFillTx/>
                <a:latin typeface="+mn-lt"/>
              </a:rPr>
              <a:t>Mojang © 2017. “Minecraft” er et varemerke for Mojang AB</a:t>
            </a:r>
          </a:p>
          <a:p>
            <a:pPr marL="0" marR="0" lvl="0" indent="0" algn="l" defTabSz="713203" rtl="0" eaLnBrk="1" fontAlgn="auto" latinLnBrk="0" hangingPunct="1">
              <a:lnSpc>
                <a:spcPct val="100000"/>
              </a:lnSpc>
              <a:spcBef>
                <a:spcPts val="0"/>
              </a:spcBef>
              <a:spcAft>
                <a:spcPts val="0"/>
              </a:spcAft>
              <a:buClrTx/>
              <a:buSzTx/>
              <a:buFontTx/>
              <a:buNone/>
              <a:tabLst/>
              <a:defRPr/>
            </a:pPr>
            <a:endParaRPr kumimoji="0" lang="nb-NO" sz="1200" b="0" i="0" u="none" strike="noStrike" kern="1200" cap="none" spc="0" normalizeH="0" baseline="0" noProof="0" dirty="0">
              <a:ln>
                <a:noFill/>
              </a:ln>
              <a:solidFill>
                <a:prstClr val="white"/>
              </a:solidFill>
              <a:effectLst/>
              <a:uLnTx/>
              <a:uFillTx/>
              <a:latin typeface="Segoe UI Light" panose="020B0502040204020203" pitchFamily="34" charset="0"/>
              <a:ea typeface="Segoe Pro Light" charset="0"/>
              <a:cs typeface="Segoe UI Light" panose="020B0502040204020203" pitchFamily="34" charset="0"/>
            </a:endParaRPr>
          </a:p>
          <a:p>
            <a:pPr marL="0" marR="0" lvl="0" indent="0" algn="l" defTabSz="713203" rtl="0" eaLnBrk="1" fontAlgn="auto" latinLnBrk="0" hangingPunct="1">
              <a:lnSpc>
                <a:spcPct val="100000"/>
              </a:lnSpc>
              <a:spcBef>
                <a:spcPts val="0"/>
              </a:spcBef>
              <a:spcAft>
                <a:spcPts val="0"/>
              </a:spcAft>
              <a:buClrTx/>
              <a:buSzTx/>
              <a:buFontTx/>
              <a:buNone/>
              <a:tabLst/>
              <a:defRPr/>
            </a:pPr>
            <a:r>
              <a:rPr kumimoji="0" lang="nb-NO" sz="1200" b="0" i="0" u="none" strike="noStrike" kern="1200" cap="none" spc="0" normalizeH="0" baseline="0" noProof="0" dirty="0">
                <a:ln>
                  <a:noFill/>
                </a:ln>
                <a:solidFill>
                  <a:prstClr val="black"/>
                </a:solidFill>
                <a:effectLst/>
                <a:uLnTx/>
                <a:uFillTx/>
                <a:latin typeface="+mn-lt"/>
              </a:rPr>
              <a:t>© 2017 Microsoft Corporation. Med enerett.</a:t>
            </a:r>
          </a:p>
          <a:p>
            <a:pPr marL="457200" lvl="1" indent="0">
              <a:buFont typeface="Arial"/>
              <a:buNone/>
            </a:pPr>
            <a:endParaRPr lang="nb-NO"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8F0EC2C-E6BA-F248-9EDA-113245C923E1}" type="slidenum">
              <a:rPr lang="en-US" smtClean="0"/>
              <a:t>20</a:t>
            </a:fld>
            <a:endParaRPr lang="nb-NO"/>
          </a:p>
        </p:txBody>
      </p:sp>
    </p:spTree>
    <p:extLst>
      <p:ext uri="{BB962C8B-B14F-4D97-AF65-F5344CB8AC3E}">
        <p14:creationId xmlns:p14="http://schemas.microsoft.com/office/powerpoint/2010/main" val="29047664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b="1" u="sng" dirty="0"/>
              <a:t>MÅL FOR LYSBILDET:</a:t>
            </a:r>
          </a:p>
          <a:p>
            <a:endParaRPr lang="nb-NO" b="1" u="sng"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nb-NO" dirty="0"/>
              <a:t>Å få unge mennesker begeistret for Hour of Code™-opplæringen.</a:t>
            </a:r>
            <a:endParaRPr lang="nb-NO" b="1" u="sng" dirty="0"/>
          </a:p>
          <a:p>
            <a:endParaRPr lang="nb-NO" b="1" u="sng" dirty="0"/>
          </a:p>
          <a:p>
            <a:r>
              <a:rPr lang="nb-NO" b="1" u="sng" dirty="0"/>
              <a:t>BILDEINSTRUKSJONER FOR DETTE LYSBILDET:</a:t>
            </a:r>
            <a:endParaRPr lang="nb-NO" sz="1200" u="sng" kern="1200" dirty="0">
              <a:solidFill>
                <a:schemeClr val="tx1"/>
              </a:solidFill>
              <a:effectLst/>
              <a:latin typeface="+mn-lt"/>
              <a:ea typeface="+mn-ea"/>
              <a:cs typeface="+mn-cs"/>
            </a:endParaRPr>
          </a:p>
          <a:p>
            <a:endParaRPr lang="nb-NO" sz="1200" kern="1200" dirty="0">
              <a:solidFill>
                <a:schemeClr val="tx1"/>
              </a:solidFill>
              <a:effectLst/>
              <a:latin typeface="+mn-lt"/>
              <a:ea typeface="+mn-ea"/>
              <a:cs typeface="+mn-cs"/>
            </a:endParaRPr>
          </a:p>
          <a:p>
            <a:r>
              <a:rPr lang="nb-NO" dirty="0"/>
              <a:t>Videoen skulle spilles av automatisk. </a:t>
            </a:r>
          </a:p>
          <a:p>
            <a:endParaRPr lang="nb-NO" dirty="0"/>
          </a:p>
          <a:p>
            <a:pPr marL="0" marR="0" indent="0" algn="l" defTabSz="914400" rtl="0" eaLnBrk="1" fontAlgn="auto" latinLnBrk="0" hangingPunct="1">
              <a:lnSpc>
                <a:spcPct val="100000"/>
              </a:lnSpc>
              <a:spcBef>
                <a:spcPts val="0"/>
              </a:spcBef>
              <a:spcAft>
                <a:spcPts val="0"/>
              </a:spcAft>
              <a:buClrTx/>
              <a:buSzTx/>
              <a:buFontTx/>
              <a:buNone/>
              <a:tabLst/>
              <a:defRPr/>
            </a:pPr>
            <a:r>
              <a:rPr lang="nb-NO" sz="1200" kern="1200" dirty="0">
                <a:solidFill>
                  <a:schemeClr val="tx1"/>
                </a:solidFill>
                <a:effectLst/>
                <a:latin typeface="+mn-lt"/>
              </a:rPr>
              <a:t>Hvis du vil endre språk eller teksting, kan du gjøre det fra koblingen nedenfor ved å klikke “innstillinger”-tannhjulet nederst til høyre i videoen. Hvis du gjør det, må du kanskje bygge inn videoen på nytt: https://www.youtube.com/watch?t=1&amp;v=2DxWIxec6yo</a:t>
            </a:r>
          </a:p>
          <a:p>
            <a:pPr marL="0" marR="0" indent="0" algn="l" defTabSz="914400" rtl="0" eaLnBrk="1" fontAlgn="auto" latinLnBrk="0" hangingPunct="1">
              <a:lnSpc>
                <a:spcPct val="100000"/>
              </a:lnSpc>
              <a:spcBef>
                <a:spcPts val="0"/>
              </a:spcBef>
              <a:spcAft>
                <a:spcPts val="0"/>
              </a:spcAft>
              <a:buClrTx/>
              <a:buSzTx/>
              <a:buFontTx/>
              <a:buNone/>
              <a:tabLst/>
              <a:defRPr/>
            </a:pPr>
            <a:endParaRPr lang="nb-NO"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nb-NO"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nb-NO" sz="1200" kern="1200" dirty="0">
                <a:solidFill>
                  <a:schemeClr val="tx1"/>
                </a:solidFill>
                <a:effectLst/>
                <a:latin typeface="+mn-lt"/>
              </a:rPr>
              <a:t>Du finner flere videoer på code.org som kan brukes som erstatning hvis du ønsker et annet budskap for målgruppen din.</a:t>
            </a:r>
          </a:p>
          <a:p>
            <a:pPr marL="0" marR="0" indent="0" algn="l" defTabSz="914400" rtl="0" eaLnBrk="1" fontAlgn="auto" latinLnBrk="0" hangingPunct="1">
              <a:lnSpc>
                <a:spcPct val="100000"/>
              </a:lnSpc>
              <a:spcBef>
                <a:spcPts val="0"/>
              </a:spcBef>
              <a:spcAft>
                <a:spcPts val="0"/>
              </a:spcAft>
              <a:buClrTx/>
              <a:buSzTx/>
              <a:buFontTx/>
              <a:buNone/>
              <a:tabLst/>
              <a:defRPr/>
            </a:pPr>
            <a:endParaRPr lang="nb-NO"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8F0EC2C-E6BA-F248-9EDA-113245C923E1}" type="slidenum">
              <a:rPr lang="en-US" smtClean="0"/>
              <a:t>3</a:t>
            </a:fld>
            <a:endParaRPr lang="nb-NO"/>
          </a:p>
        </p:txBody>
      </p:sp>
    </p:spTree>
    <p:extLst>
      <p:ext uri="{BB962C8B-B14F-4D97-AF65-F5344CB8AC3E}">
        <p14:creationId xmlns:p14="http://schemas.microsoft.com/office/powerpoint/2010/main" val="38420056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nb-NO" b="1" u="sng" dirty="0"/>
              <a:t>EKSEMPELSKRIPT:</a:t>
            </a:r>
          </a:p>
          <a:p>
            <a:endParaRPr lang="nb-NO" sz="1200" kern="1200" dirty="0">
              <a:solidFill>
                <a:schemeClr val="tx1"/>
              </a:solidFill>
              <a:effectLst/>
              <a:latin typeface="+mn-lt"/>
              <a:ea typeface="+mn-ea"/>
              <a:cs typeface="+mn-cs"/>
            </a:endParaRPr>
          </a:p>
          <a:p>
            <a:r>
              <a:rPr lang="nb-NO" b="0" u="none" dirty="0"/>
              <a:t>Hva tenker du på når du hører ordene “kode” og “koding”? Handler det om hemmeligheter, som en hemmelig kode? Hvilke typer mennesker tror du det er som koder? La fantasien leke fritt!”</a:t>
            </a:r>
            <a:endParaRPr lang="nb-NO" sz="1200" kern="1200" dirty="0">
              <a:solidFill>
                <a:schemeClr val="tx1"/>
              </a:solidFill>
              <a:effectLst/>
              <a:latin typeface="+mn-lt"/>
              <a:ea typeface="+mn-ea"/>
              <a:cs typeface="+mn-cs"/>
            </a:endParaRPr>
          </a:p>
          <a:p>
            <a:endParaRPr lang="nb-NO"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nb-NO" b="1" u="sng" dirty="0"/>
              <a:t>MÅL FOR LYSBILDET:</a:t>
            </a:r>
            <a:r>
              <a:rPr lang="nb-NO" dirty="0"/>
              <a:t> </a:t>
            </a:r>
          </a:p>
          <a:p>
            <a:pPr marL="0" marR="0" indent="0" algn="l" defTabSz="914400" rtl="0" eaLnBrk="1" fontAlgn="auto" latinLnBrk="0" hangingPunct="1">
              <a:lnSpc>
                <a:spcPct val="100000"/>
              </a:lnSpc>
              <a:spcBef>
                <a:spcPts val="0"/>
              </a:spcBef>
              <a:spcAft>
                <a:spcPts val="0"/>
              </a:spcAft>
              <a:buClrTx/>
              <a:buSzTx/>
              <a:buFontTx/>
              <a:buNone/>
              <a:tabLst/>
              <a:defRPr/>
            </a:pPr>
            <a:endParaRPr lang="nb-NO" b="0" u="none"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nb-NO" b="0" u="none" baseline="0" dirty="0"/>
              <a:t>Dette lysbildet er ment å være en “ice-breaker”.</a:t>
            </a:r>
          </a:p>
          <a:p>
            <a:pPr marL="0" marR="0" indent="0" algn="l" defTabSz="914400" rtl="0" eaLnBrk="1" fontAlgn="auto" latinLnBrk="0" hangingPunct="1">
              <a:lnSpc>
                <a:spcPct val="100000"/>
              </a:lnSpc>
              <a:spcBef>
                <a:spcPts val="0"/>
              </a:spcBef>
              <a:spcAft>
                <a:spcPts val="0"/>
              </a:spcAft>
              <a:buClrTx/>
              <a:buSzTx/>
              <a:buFontTx/>
              <a:buNone/>
              <a:tabLst/>
              <a:defRPr/>
            </a:pPr>
            <a:endParaRPr lang="nb-NO" b="0" u="none" baseline="0" dirty="0"/>
          </a:p>
          <a:p>
            <a:pPr>
              <a:defRPr/>
            </a:pPr>
            <a:r>
              <a:rPr lang="nb-NO" kern="1200" dirty="0">
                <a:effectLst/>
                <a:latin typeface="+mn-lt"/>
              </a:rPr>
              <a:t>Det er sannsynlig at barn ikke har noe faktisk svar på </a:t>
            </a:r>
            <a:r>
              <a:rPr lang="nb-NO" dirty="0"/>
              <a:t>disse spørsmålene</a:t>
            </a:r>
            <a:r>
              <a:rPr lang="nb-NO" kern="1200" dirty="0">
                <a:effectLst/>
                <a:latin typeface="+mn-lt"/>
              </a:rPr>
              <a:t>, men </a:t>
            </a:r>
            <a:r>
              <a:rPr lang="nb-NO" dirty="0"/>
              <a:t>disse </a:t>
            </a:r>
            <a:r>
              <a:rPr lang="nb-NO" kern="1200" baseline="0" dirty="0">
                <a:effectLst/>
                <a:latin typeface="+mn-lt"/>
              </a:rPr>
              <a:t>spørsmålene </a:t>
            </a:r>
            <a:r>
              <a:rPr lang="nb-NO" dirty="0"/>
              <a:t>er</a:t>
            </a:r>
            <a:r>
              <a:rPr lang="nb-NO" kern="1200" baseline="0" dirty="0">
                <a:effectLst/>
                <a:latin typeface="+mn-lt"/>
              </a:rPr>
              <a:t> ment for å</a:t>
            </a:r>
            <a:r>
              <a:rPr lang="nb-NO" dirty="0"/>
              <a:t> starte en diskusjon i rommet og måle hvilke forutfattede meninger barna kanskje har om koding</a:t>
            </a:r>
            <a:r>
              <a:rPr lang="nb-NO" b="0" u="none" baseline="0" dirty="0"/>
              <a:t>. </a:t>
            </a:r>
            <a:r>
              <a:rPr lang="nb-NO" kern="1200" dirty="0">
                <a:effectLst/>
                <a:latin typeface="+mn-lt"/>
              </a:rPr>
              <a:t>Sørg for at dette blir en morsom samtale der det er helt OK ikke å vite svarene. På det neste lysbildet skal vi korrigere eventuelle misoppfatninger om koding for å endre deltakernes syn før vi går inn i opplæringene.</a:t>
            </a:r>
            <a:r>
              <a:rPr lang="nb-NO" dirty="0"/>
              <a:t> </a:t>
            </a:r>
            <a:endParaRPr lang="nb-NO" b="1" u="sng" dirty="0"/>
          </a:p>
          <a:p>
            <a:endParaRPr lang="nb-NO" b="1" dirty="0"/>
          </a:p>
          <a:p>
            <a:endParaRPr lang="nb-NO" dirty="0"/>
          </a:p>
        </p:txBody>
      </p:sp>
      <p:sp>
        <p:nvSpPr>
          <p:cNvPr id="4" name="Slide Number Placeholder 3"/>
          <p:cNvSpPr>
            <a:spLocks noGrp="1"/>
          </p:cNvSpPr>
          <p:nvPr>
            <p:ph type="sldNum" sz="quarter" idx="10"/>
          </p:nvPr>
        </p:nvSpPr>
        <p:spPr/>
        <p:txBody>
          <a:bodyPr/>
          <a:lstStyle/>
          <a:p>
            <a:fld id="{88F0EC2C-E6BA-F248-9EDA-113245C923E1}" type="slidenum">
              <a:rPr lang="en-US" smtClean="0"/>
              <a:t>4</a:t>
            </a:fld>
            <a:endParaRPr lang="nb-NO"/>
          </a:p>
        </p:txBody>
      </p:sp>
    </p:spTree>
    <p:extLst>
      <p:ext uri="{BB962C8B-B14F-4D97-AF65-F5344CB8AC3E}">
        <p14:creationId xmlns:p14="http://schemas.microsoft.com/office/powerpoint/2010/main" val="13476581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nb-NO" b="1" u="sng" dirty="0"/>
              <a:t>EKSEMPELSKRIPT:</a:t>
            </a:r>
            <a:endParaRPr lang="nb-NO" b="0" u="none" dirty="0"/>
          </a:p>
          <a:p>
            <a:endParaRPr lang="nb-NO" b="0" u="none" dirty="0"/>
          </a:p>
          <a:p>
            <a:r>
              <a:rPr lang="nb-NO" b="0" u="none" dirty="0"/>
              <a:t>“La oss snakke om hva koding </a:t>
            </a:r>
            <a:r>
              <a:rPr lang="nb-NO" b="0" i="1" u="none" dirty="0"/>
              <a:t>faktisk er</a:t>
            </a:r>
            <a:r>
              <a:rPr lang="nb-NO" b="0" u="none" dirty="0"/>
              <a:t>.”</a:t>
            </a:r>
          </a:p>
          <a:p>
            <a:endParaRPr lang="nb-NO" sz="1200" b="0" u="none" kern="1200" dirty="0">
              <a:solidFill>
                <a:schemeClr val="tx1"/>
              </a:solidFill>
              <a:effectLst/>
              <a:latin typeface="+mn-lt"/>
              <a:ea typeface="+mn-ea"/>
              <a:cs typeface="+mn-cs"/>
            </a:endParaRPr>
          </a:p>
          <a:p>
            <a:r>
              <a:rPr lang="nb-NO" b="1" u="sng" dirty="0"/>
              <a:t>MÅL FOR LYSBILDET:</a:t>
            </a:r>
          </a:p>
          <a:p>
            <a:endParaRPr lang="nb-NO" b="1" u="sng" dirty="0"/>
          </a:p>
          <a:p>
            <a:r>
              <a:rPr lang="nb-NO" b="0" u="none" dirty="0"/>
              <a:t>Lysbildene 5-7 er ment å skulle forklare hva koding er på en lettfattelig måte.</a:t>
            </a:r>
          </a:p>
          <a:p>
            <a:endParaRPr lang="nb-NO" b="1" dirty="0"/>
          </a:p>
          <a:p>
            <a:endParaRPr lang="nb-NO"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8F0EC2C-E6BA-F248-9EDA-113245C923E1}" type="slidenum">
              <a:rPr lang="en-US" smtClean="0"/>
              <a:t>5</a:t>
            </a:fld>
            <a:endParaRPr lang="nb-NO"/>
          </a:p>
        </p:txBody>
      </p:sp>
    </p:spTree>
    <p:extLst>
      <p:ext uri="{BB962C8B-B14F-4D97-AF65-F5344CB8AC3E}">
        <p14:creationId xmlns:p14="http://schemas.microsoft.com/office/powerpoint/2010/main" val="14714661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nb-NO" b="1" u="sng"/>
              <a:t>EKSEMPELSKRIPT:</a:t>
            </a:r>
          </a:p>
          <a:p>
            <a:pPr marL="0" marR="0" indent="0" algn="l" defTabSz="914400" rtl="0" eaLnBrk="1" fontAlgn="auto" latinLnBrk="0" hangingPunct="1">
              <a:lnSpc>
                <a:spcPct val="100000"/>
              </a:lnSpc>
              <a:spcBef>
                <a:spcPts val="0"/>
              </a:spcBef>
              <a:spcAft>
                <a:spcPts val="0"/>
              </a:spcAft>
              <a:buClrTx/>
              <a:buSzTx/>
              <a:buFontTx/>
              <a:buNone/>
              <a:tabLst/>
              <a:defRPr/>
            </a:pPr>
            <a:endParaRPr lang="nb-NO" b="1" u="sng"/>
          </a:p>
          <a:p>
            <a:r>
              <a:rPr lang="nb-NO" b="0"/>
              <a:t>“Koding er språket som mennesker bruker for å gi teknologiinstruksjoner</a:t>
            </a:r>
            <a:r>
              <a:rPr lang="nb-NO" sz="1200" b="0" baseline="0">
                <a:latin typeface="Segoe Pro Light" charset="0"/>
              </a:rPr>
              <a:t> slik at den kan gjøre det du ber den om. Du kan bruke den til å lage så mange fantastiske ting!”</a:t>
            </a:r>
            <a:endParaRPr lang="nb-NO" sz="1200" baseline="0">
              <a:latin typeface="Segoe Pro Light" charset="0"/>
              <a:ea typeface="Segoe Pro Light" charset="0"/>
              <a:cs typeface="Segoe Pro Light" charset="0"/>
            </a:endParaRPr>
          </a:p>
          <a:p>
            <a:endParaRPr lang="nb-NO" b="1" u="sng"/>
          </a:p>
          <a:p>
            <a:endParaRPr lang="nb-NO" b="1"/>
          </a:p>
          <a:p>
            <a:endParaRPr lang="nb-NO" sz="1200">
              <a:latin typeface="Segoe Pro Light" charset="0"/>
              <a:ea typeface="Segoe Pro Light" charset="0"/>
              <a:cs typeface="Segoe Pro Light" charset="0"/>
            </a:endParaRPr>
          </a:p>
        </p:txBody>
      </p:sp>
      <p:sp>
        <p:nvSpPr>
          <p:cNvPr id="4" name="Slide Number Placeholder 3"/>
          <p:cNvSpPr>
            <a:spLocks noGrp="1"/>
          </p:cNvSpPr>
          <p:nvPr>
            <p:ph type="sldNum" sz="quarter" idx="10"/>
          </p:nvPr>
        </p:nvSpPr>
        <p:spPr/>
        <p:txBody>
          <a:bodyPr/>
          <a:lstStyle/>
          <a:p>
            <a:fld id="{88F0EC2C-E6BA-F248-9EDA-113245C923E1}" type="slidenum">
              <a:rPr lang="en-US" smtClean="0"/>
              <a:t>6</a:t>
            </a:fld>
            <a:endParaRPr lang="nb-NO"/>
          </a:p>
        </p:txBody>
      </p:sp>
    </p:spTree>
    <p:extLst>
      <p:ext uri="{BB962C8B-B14F-4D97-AF65-F5344CB8AC3E}">
        <p14:creationId xmlns:p14="http://schemas.microsoft.com/office/powerpoint/2010/main" val="11666121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nb-NO" b="1" u="sng"/>
              <a:t>EKSEMPELSKRIPT:</a:t>
            </a:r>
          </a:p>
          <a:p>
            <a:pPr marL="0" marR="0" indent="0" algn="l" defTabSz="914400" rtl="0" eaLnBrk="1" fontAlgn="auto" latinLnBrk="0" hangingPunct="1">
              <a:lnSpc>
                <a:spcPct val="100000"/>
              </a:lnSpc>
              <a:spcBef>
                <a:spcPts val="0"/>
              </a:spcBef>
              <a:spcAft>
                <a:spcPts val="0"/>
              </a:spcAft>
              <a:buClrTx/>
              <a:buSzTx/>
              <a:buFontTx/>
              <a:buNone/>
              <a:tabLst/>
              <a:defRPr/>
            </a:pPr>
            <a:endParaRPr lang="nb-NO" b="1" u="sng"/>
          </a:p>
          <a:p>
            <a:r>
              <a:rPr lang="nb-NO" b="0" baseline="0"/>
              <a:t>“For å kunne kommunisere med datamaskiner må vi gi dem kommandoer på et språk de skjønner. Det språket er kode!” </a:t>
            </a:r>
          </a:p>
          <a:p>
            <a:endParaRPr lang="nb-NO" b="1" u="sng"/>
          </a:p>
          <a:p>
            <a:endParaRPr lang="nb-NO"/>
          </a:p>
        </p:txBody>
      </p:sp>
      <p:sp>
        <p:nvSpPr>
          <p:cNvPr id="4" name="Slide Number Placeholder 3"/>
          <p:cNvSpPr>
            <a:spLocks noGrp="1"/>
          </p:cNvSpPr>
          <p:nvPr>
            <p:ph type="sldNum" sz="quarter" idx="10"/>
          </p:nvPr>
        </p:nvSpPr>
        <p:spPr/>
        <p:txBody>
          <a:bodyPr/>
          <a:lstStyle/>
          <a:p>
            <a:fld id="{88F0EC2C-E6BA-F248-9EDA-113245C923E1}" type="slidenum">
              <a:rPr lang="en-US" smtClean="0"/>
              <a:t>7</a:t>
            </a:fld>
            <a:endParaRPr lang="nb-NO"/>
          </a:p>
        </p:txBody>
      </p:sp>
    </p:spTree>
    <p:extLst>
      <p:ext uri="{BB962C8B-B14F-4D97-AF65-F5344CB8AC3E}">
        <p14:creationId xmlns:p14="http://schemas.microsoft.com/office/powerpoint/2010/main" val="16709083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nb-NO" b="1" u="sng" dirty="0"/>
              <a:t>EKSEMPELSKRIPT:</a:t>
            </a:r>
          </a:p>
          <a:p>
            <a:pPr marL="0" marR="0" indent="0" algn="l" defTabSz="914400" rtl="0" eaLnBrk="1" fontAlgn="auto" latinLnBrk="0" hangingPunct="1">
              <a:lnSpc>
                <a:spcPct val="100000"/>
              </a:lnSpc>
              <a:spcBef>
                <a:spcPts val="0"/>
              </a:spcBef>
              <a:spcAft>
                <a:spcPts val="0"/>
              </a:spcAft>
              <a:buClrTx/>
              <a:buSzTx/>
              <a:buFontTx/>
              <a:buNone/>
              <a:tabLst/>
              <a:defRPr/>
            </a:pPr>
            <a:endParaRPr lang="nb-NO" b="1" u="sng" dirty="0"/>
          </a:p>
          <a:p>
            <a:pPr marL="0" marR="0" indent="0" algn="l" defTabSz="914400" rtl="0" eaLnBrk="1" fontAlgn="auto" latinLnBrk="0" hangingPunct="1">
              <a:lnSpc>
                <a:spcPct val="100000"/>
              </a:lnSpc>
              <a:spcBef>
                <a:spcPts val="0"/>
              </a:spcBef>
              <a:spcAft>
                <a:spcPts val="0"/>
              </a:spcAft>
              <a:buClrTx/>
              <a:buSzTx/>
              <a:buFontTx/>
              <a:buNone/>
              <a:tabLst/>
              <a:defRPr/>
            </a:pPr>
            <a:r>
              <a:rPr lang="nb-NO" b="0" u="none" dirty="0"/>
              <a:t>“Tror dere at dere har det som trengs for å kode? Flott! Det tror jeg også!”</a:t>
            </a:r>
          </a:p>
          <a:p>
            <a:endParaRPr lang="nb-NO" b="1" u="sng" dirty="0"/>
          </a:p>
          <a:p>
            <a:r>
              <a:rPr lang="nb-NO" b="1" u="sng" dirty="0"/>
              <a:t>MÅL FOR LYSBILDET:</a:t>
            </a:r>
          </a:p>
          <a:p>
            <a:endParaRPr lang="nb-NO" b="1" u="sng" dirty="0"/>
          </a:p>
          <a:p>
            <a:r>
              <a:rPr lang="nb-NO" b="0" u="none" dirty="0"/>
              <a:t>Lysbildene 9-11 er ment å skulle forklare hvilke kvaliteter som trengs for å kode.</a:t>
            </a:r>
          </a:p>
          <a:p>
            <a:endParaRPr lang="nb-NO" b="0" u="none"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nb-NO" sz="1200" b="1" u="sng" kern="1200" dirty="0">
                <a:solidFill>
                  <a:schemeClr val="tx1"/>
                </a:solidFill>
                <a:effectLst/>
                <a:latin typeface="+mn-lt"/>
              </a:rPr>
              <a:t>MERKNAD TIL TILRETTELEGGER</a:t>
            </a:r>
          </a:p>
          <a:p>
            <a:pPr marL="0" marR="0" indent="0" algn="l" defTabSz="914400" rtl="0" eaLnBrk="1" fontAlgn="auto" latinLnBrk="0" hangingPunct="1">
              <a:lnSpc>
                <a:spcPct val="100000"/>
              </a:lnSpc>
              <a:spcBef>
                <a:spcPts val="0"/>
              </a:spcBef>
              <a:spcAft>
                <a:spcPts val="0"/>
              </a:spcAft>
              <a:buClrTx/>
              <a:buSzTx/>
              <a:buFontTx/>
              <a:buNone/>
              <a:tabLst/>
              <a:defRPr/>
            </a:pPr>
            <a:r>
              <a:rPr lang="nb-NO" kern="1200" dirty="0">
                <a:effectLst/>
                <a:latin typeface="+mn-lt"/>
              </a:rPr>
              <a:t>Barn i denne alderen er opptatt av å lære sammen med andre, utvikle kreative ferdigheter og lære nye ting. </a:t>
            </a:r>
            <a:r>
              <a:rPr lang="nb-NO" dirty="0"/>
              <a:t>Det er</a:t>
            </a:r>
            <a:r>
              <a:rPr lang="nb-NO" kern="1200" dirty="0">
                <a:effectLst/>
                <a:latin typeface="+mn-lt"/>
              </a:rPr>
              <a:t> viktig å understreke at koding innbefatter alt dette.</a:t>
            </a:r>
            <a:endParaRPr lang="nb-NO" b="0" u="none" dirty="0"/>
          </a:p>
          <a:p>
            <a:endParaRPr lang="nb-NO" b="1" dirty="0"/>
          </a:p>
          <a:p>
            <a:endParaRPr lang="nb-NO" dirty="0"/>
          </a:p>
        </p:txBody>
      </p:sp>
      <p:sp>
        <p:nvSpPr>
          <p:cNvPr id="4" name="Slide Number Placeholder 3"/>
          <p:cNvSpPr>
            <a:spLocks noGrp="1"/>
          </p:cNvSpPr>
          <p:nvPr>
            <p:ph type="sldNum" sz="quarter" idx="10"/>
          </p:nvPr>
        </p:nvSpPr>
        <p:spPr/>
        <p:txBody>
          <a:bodyPr/>
          <a:lstStyle/>
          <a:p>
            <a:fld id="{88F0EC2C-E6BA-F248-9EDA-113245C923E1}" type="slidenum">
              <a:rPr lang="en-US" smtClean="0"/>
              <a:t>8</a:t>
            </a:fld>
            <a:endParaRPr lang="nb-NO"/>
          </a:p>
        </p:txBody>
      </p:sp>
    </p:spTree>
    <p:extLst>
      <p:ext uri="{BB962C8B-B14F-4D97-AF65-F5344CB8AC3E}">
        <p14:creationId xmlns:p14="http://schemas.microsoft.com/office/powerpoint/2010/main" val="3958281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nb-NO" b="1" u="sng"/>
              <a:t>EKSEMPELSKRIPT:</a:t>
            </a:r>
          </a:p>
          <a:p>
            <a:pPr marL="0" marR="0" indent="0" algn="l" defTabSz="914400" rtl="0" eaLnBrk="1" fontAlgn="auto" latinLnBrk="0" hangingPunct="1">
              <a:lnSpc>
                <a:spcPct val="100000"/>
              </a:lnSpc>
              <a:spcBef>
                <a:spcPts val="0"/>
              </a:spcBef>
              <a:spcAft>
                <a:spcPts val="0"/>
              </a:spcAft>
              <a:buClrTx/>
              <a:buSzTx/>
              <a:buFontTx/>
              <a:buNone/>
              <a:tabLst/>
              <a:defRPr/>
            </a:pPr>
            <a:endParaRPr lang="nb-NO" b="1" u="sng"/>
          </a:p>
          <a:p>
            <a:r>
              <a:rPr lang="nb-NO" b="0" baseline="0"/>
              <a:t>“Koding handler om å løse problemer! </a:t>
            </a:r>
            <a:r>
              <a:rPr lang="nb-NO" sz="1200" kern="1200">
                <a:solidFill>
                  <a:schemeClr val="tx1"/>
                </a:solidFill>
                <a:effectLst/>
                <a:latin typeface="+mn-lt"/>
              </a:rPr>
              <a:t>Kode brukes til å lage nye ting som gjør livene våre enklere! Som når du vil snakke med noen som ikke er der hvor du er, så kan du sende dem en tekstmelding! Det er et eksempel på å bruke teknologi til å løse et problem!”</a:t>
            </a:r>
          </a:p>
          <a:p>
            <a:endParaRPr lang="nb-NO" b="1" u="sng"/>
          </a:p>
          <a:p>
            <a:endParaRPr lang="nb-NO"/>
          </a:p>
        </p:txBody>
      </p:sp>
      <p:sp>
        <p:nvSpPr>
          <p:cNvPr id="4" name="Slide Number Placeholder 3"/>
          <p:cNvSpPr>
            <a:spLocks noGrp="1"/>
          </p:cNvSpPr>
          <p:nvPr>
            <p:ph type="sldNum" sz="quarter" idx="10"/>
          </p:nvPr>
        </p:nvSpPr>
        <p:spPr/>
        <p:txBody>
          <a:bodyPr/>
          <a:lstStyle/>
          <a:p>
            <a:fld id="{88F0EC2C-E6BA-F248-9EDA-113245C923E1}" type="slidenum">
              <a:rPr lang="en-US" smtClean="0"/>
              <a:t>9</a:t>
            </a:fld>
            <a:endParaRPr lang="nb-NO"/>
          </a:p>
        </p:txBody>
      </p:sp>
    </p:spTree>
    <p:extLst>
      <p:ext uri="{BB962C8B-B14F-4D97-AF65-F5344CB8AC3E}">
        <p14:creationId xmlns:p14="http://schemas.microsoft.com/office/powerpoint/2010/main" val="3307805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935302"/>
            <a:ext cx="6858000" cy="1989667"/>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3001698"/>
            <a:ext cx="6858000" cy="137980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p>
            <a:fld id="{2D19B59C-C004-5A44-B9CA-56741D3BB1DF}" type="datetime1">
              <a:rPr lang="en-US" smtClean="0"/>
              <a:t>10/31/2017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5633720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126A87D-8AFB-9D4F-8D56-1761F024AE1B}" type="datetime1">
              <a:rPr lang="en-US" smtClean="0"/>
              <a:t>10/31/2017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6058962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04271"/>
            <a:ext cx="1971675" cy="484319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304271"/>
            <a:ext cx="5800725" cy="484319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5BFA237-96DD-B14D-9ABA-F7681A8342CD}" type="datetime1">
              <a:rPr lang="en-US" smtClean="0"/>
              <a:t>10/31/2017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207833693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IceBreaker">
    <p:bg>
      <p:bgPr>
        <a:solidFill>
          <a:srgbClr val="002060"/>
        </a:solidFill>
        <a:effectLst/>
      </p:bgPr>
    </p:bg>
    <p:spTree>
      <p:nvGrpSpPr>
        <p:cNvPr id="1" name="Shape 21"/>
        <p:cNvGrpSpPr/>
        <p:nvPr/>
      </p:nvGrpSpPr>
      <p:grpSpPr>
        <a:xfrm>
          <a:off x="0" y="0"/>
          <a:ext cx="0" cy="0"/>
          <a:chOff x="0" y="0"/>
          <a:chExt cx="0" cy="0"/>
        </a:xfrm>
      </p:grpSpPr>
      <p:sp>
        <p:nvSpPr>
          <p:cNvPr id="22" name="Shape 22"/>
          <p:cNvSpPr txBox="1">
            <a:spLocks noGrp="1"/>
          </p:cNvSpPr>
          <p:nvPr>
            <p:ph type="title"/>
          </p:nvPr>
        </p:nvSpPr>
        <p:spPr>
          <a:xfrm>
            <a:off x="600392" y="573617"/>
            <a:ext cx="7772400" cy="1135063"/>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dk1"/>
              </a:buClr>
              <a:buFont typeface="Calibri"/>
              <a:buNone/>
              <a:defRPr sz="3333" b="1" i="0" u="none" strike="noStrike" cap="none" baseline="0">
                <a:solidFill>
                  <a:schemeClr val="tx1"/>
                </a:solidFill>
                <a:latin typeface="handy" charset="0"/>
                <a:ea typeface="Calibri"/>
                <a:cs typeface="Calibri"/>
                <a:sym typeface="Calibri"/>
              </a:defRPr>
            </a:lvl1pPr>
            <a:lvl2pPr lvl="1" indent="0">
              <a:spcBef>
                <a:spcPts val="0"/>
              </a:spcBef>
              <a:buFont typeface="Arial"/>
              <a:buNone/>
              <a:defRPr sz="1500"/>
            </a:lvl2pPr>
            <a:lvl3pPr lvl="2" indent="0">
              <a:spcBef>
                <a:spcPts val="0"/>
              </a:spcBef>
              <a:buFont typeface="Arial"/>
              <a:buNone/>
              <a:defRPr sz="1500"/>
            </a:lvl3pPr>
            <a:lvl4pPr lvl="3" indent="0">
              <a:spcBef>
                <a:spcPts val="0"/>
              </a:spcBef>
              <a:buFont typeface="Arial"/>
              <a:buNone/>
              <a:defRPr sz="1500"/>
            </a:lvl4pPr>
            <a:lvl5pPr lvl="4" indent="0">
              <a:spcBef>
                <a:spcPts val="0"/>
              </a:spcBef>
              <a:buFont typeface="Arial"/>
              <a:buNone/>
              <a:defRPr sz="1500"/>
            </a:lvl5pPr>
            <a:lvl6pPr lvl="5" indent="0">
              <a:spcBef>
                <a:spcPts val="0"/>
              </a:spcBef>
              <a:buFont typeface="Arial"/>
              <a:buNone/>
              <a:defRPr sz="1500"/>
            </a:lvl6pPr>
            <a:lvl7pPr lvl="6" indent="0">
              <a:spcBef>
                <a:spcPts val="0"/>
              </a:spcBef>
              <a:buFont typeface="Arial"/>
              <a:buNone/>
              <a:defRPr sz="1500"/>
            </a:lvl7pPr>
            <a:lvl8pPr lvl="7" indent="0">
              <a:spcBef>
                <a:spcPts val="0"/>
              </a:spcBef>
              <a:buFont typeface="Arial"/>
              <a:buNone/>
              <a:defRPr sz="1500"/>
            </a:lvl8pPr>
            <a:lvl9pPr lvl="8" indent="0">
              <a:spcBef>
                <a:spcPts val="0"/>
              </a:spcBef>
              <a:buFont typeface="Arial"/>
              <a:buNone/>
              <a:defRPr sz="1500"/>
            </a:lvl9pPr>
          </a:lstStyle>
          <a:p>
            <a:endParaRPr/>
          </a:p>
        </p:txBody>
      </p:sp>
      <p:sp>
        <p:nvSpPr>
          <p:cNvPr id="3" name="Picture Placeholder 2"/>
          <p:cNvSpPr>
            <a:spLocks noGrp="1"/>
          </p:cNvSpPr>
          <p:nvPr>
            <p:ph type="pic" sz="quarter" idx="10"/>
          </p:nvPr>
        </p:nvSpPr>
        <p:spPr>
          <a:xfrm>
            <a:off x="0" y="2362730"/>
            <a:ext cx="9144000" cy="3352271"/>
          </a:xfrm>
        </p:spPr>
        <p:txBody>
          <a:bodyPr/>
          <a:lstStyle/>
          <a:p>
            <a:endParaRPr lang="en-US"/>
          </a:p>
        </p:txBody>
      </p:sp>
    </p:spTree>
    <p:extLst>
      <p:ext uri="{BB962C8B-B14F-4D97-AF65-F5344CB8AC3E}">
        <p14:creationId xmlns:p14="http://schemas.microsoft.com/office/powerpoint/2010/main" val="3785090398"/>
      </p:ext>
    </p:extLst>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E5E533D-FE8A-294E-AED5-BA52B60DE48C}" type="datetime1">
              <a:rPr lang="en-US" smtClean="0"/>
              <a:t>10/31/2017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3394010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424782"/>
            <a:ext cx="7886700" cy="2377281"/>
          </a:xfr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623888" y="3824553"/>
            <a:ext cx="7886700" cy="1250156"/>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5A16C25-8D9F-824D-A099-76B21120BAD2}" type="datetime1">
              <a:rPr lang="en-US" smtClean="0"/>
              <a:t>10/31/2017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5967464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521354"/>
            <a:ext cx="3886200" cy="362611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521354"/>
            <a:ext cx="3886200" cy="362611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BC12BCF-67E0-1648-B4C3-2FAD8AC0B233}" type="datetime1">
              <a:rPr lang="en-US" smtClean="0"/>
              <a:t>10/31/2017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7691553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04271"/>
            <a:ext cx="7886700" cy="1104636"/>
          </a:xfrm>
        </p:spPr>
        <p:txBody>
          <a:bodyPr/>
          <a:lstStyle/>
          <a:p>
            <a:r>
              <a:rPr lang="en-US"/>
              <a:t>Click to edit Master title style</a:t>
            </a:r>
          </a:p>
        </p:txBody>
      </p:sp>
      <p:sp>
        <p:nvSpPr>
          <p:cNvPr id="3" name="Text Placeholder 2"/>
          <p:cNvSpPr>
            <a:spLocks noGrp="1"/>
          </p:cNvSpPr>
          <p:nvPr>
            <p:ph type="body" idx="1"/>
          </p:nvPr>
        </p:nvSpPr>
        <p:spPr>
          <a:xfrm>
            <a:off x="629842" y="1400969"/>
            <a:ext cx="3868340" cy="686593"/>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2087563"/>
            <a:ext cx="3868340" cy="307049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400969"/>
            <a:ext cx="3887391" cy="686593"/>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2087563"/>
            <a:ext cx="3887391" cy="307049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935DDAC-65DB-234E-9294-8A49E7113294}" type="datetime1">
              <a:rPr lang="en-US" smtClean="0"/>
              <a:t>10/31/2017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14897953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08BFDCA-01B5-014B-A3F0-BB00078DC65D}" type="datetime1">
              <a:rPr lang="en-US" smtClean="0"/>
              <a:t>10/31/2017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14780188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F8CA397-6A2E-E94F-B8C4-DDF6AF0713D9}" type="datetime1">
              <a:rPr lang="en-US" smtClean="0"/>
              <a:t>10/31/2017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11191645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81000"/>
            <a:ext cx="2949178" cy="1333500"/>
          </a:xfrm>
        </p:spPr>
        <p:txBody>
          <a:bodyPr anchor="b"/>
          <a:lstStyle>
            <a:lvl1pPr>
              <a:defRPr sz="2400"/>
            </a:lvl1pPr>
          </a:lstStyle>
          <a:p>
            <a:r>
              <a:rPr lang="en-US"/>
              <a:t>Click to edit Master title style</a:t>
            </a:r>
          </a:p>
        </p:txBody>
      </p:sp>
      <p:sp>
        <p:nvSpPr>
          <p:cNvPr id="3" name="Content Placeholder 2"/>
          <p:cNvSpPr>
            <a:spLocks noGrp="1"/>
          </p:cNvSpPr>
          <p:nvPr>
            <p:ph idx="1"/>
          </p:nvPr>
        </p:nvSpPr>
        <p:spPr>
          <a:xfrm>
            <a:off x="3887391" y="822855"/>
            <a:ext cx="4629150" cy="4061354"/>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1714500"/>
            <a:ext cx="2949178" cy="317632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6B3C0862-0501-834F-846E-3C6395BB2B9E}" type="datetime1">
              <a:rPr lang="en-US" smtClean="0"/>
              <a:t>10/31/2017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21372315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81000"/>
            <a:ext cx="2949178" cy="1333500"/>
          </a:xfrm>
        </p:spPr>
        <p:txBody>
          <a:bodyPr anchor="b"/>
          <a:lstStyle>
            <a:lvl1pPr>
              <a:defRPr sz="2400"/>
            </a:lvl1pPr>
          </a:lstStyle>
          <a:p>
            <a:r>
              <a:rPr lang="en-US"/>
              <a:t>Click to edit Master title style</a:t>
            </a:r>
          </a:p>
        </p:txBody>
      </p:sp>
      <p:sp>
        <p:nvSpPr>
          <p:cNvPr id="3" name="Picture Placeholder 2"/>
          <p:cNvSpPr>
            <a:spLocks noGrp="1" noChangeAspect="1"/>
          </p:cNvSpPr>
          <p:nvPr>
            <p:ph type="pic" idx="1"/>
          </p:nvPr>
        </p:nvSpPr>
        <p:spPr>
          <a:xfrm>
            <a:off x="3887391" y="822855"/>
            <a:ext cx="4629150" cy="4061354"/>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Drag picture to placeholder or click icon to add</a:t>
            </a:r>
          </a:p>
        </p:txBody>
      </p:sp>
      <p:sp>
        <p:nvSpPr>
          <p:cNvPr id="4" name="Text Placeholder 3"/>
          <p:cNvSpPr>
            <a:spLocks noGrp="1"/>
          </p:cNvSpPr>
          <p:nvPr>
            <p:ph type="body" sz="half" idx="2"/>
          </p:nvPr>
        </p:nvSpPr>
        <p:spPr>
          <a:xfrm>
            <a:off x="629841" y="1714500"/>
            <a:ext cx="2949178" cy="317632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8BDBA573-475B-4B42-AD33-5C1A4303AB89}" type="datetime1">
              <a:rPr lang="en-US" smtClean="0"/>
              <a:t>10/31/2017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16400046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04271"/>
            <a:ext cx="7886700" cy="1104636"/>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521354"/>
            <a:ext cx="7886700" cy="362611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5296959"/>
            <a:ext cx="2057400" cy="304271"/>
          </a:xfrm>
          <a:prstGeom prst="rect">
            <a:avLst/>
          </a:prstGeom>
        </p:spPr>
        <p:txBody>
          <a:bodyPr vert="horz" lIns="91440" tIns="45720" rIns="91440" bIns="45720" rtlCol="0" anchor="ctr"/>
          <a:lstStyle>
            <a:lvl1pPr algn="l">
              <a:defRPr sz="900">
                <a:solidFill>
                  <a:schemeClr val="tx1">
                    <a:tint val="75000"/>
                  </a:schemeClr>
                </a:solidFill>
              </a:defRPr>
            </a:lvl1pPr>
          </a:lstStyle>
          <a:p>
            <a:fld id="{67E46FF7-969A-CE48-B675-E97143700550}" type="datetime1">
              <a:rPr lang="en-US" smtClean="0"/>
              <a:t>10/31/2017</a:t>
            </a:fld>
            <a:endParaRPr lang="en-US"/>
          </a:p>
        </p:txBody>
      </p:sp>
      <p:sp>
        <p:nvSpPr>
          <p:cNvPr id="5" name="Footer Placeholder 4"/>
          <p:cNvSpPr>
            <a:spLocks noGrp="1"/>
          </p:cNvSpPr>
          <p:nvPr>
            <p:ph type="ftr" sz="quarter" idx="3"/>
          </p:nvPr>
        </p:nvSpPr>
        <p:spPr>
          <a:xfrm>
            <a:off x="3028950" y="5296959"/>
            <a:ext cx="3086100" cy="304271"/>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5296959"/>
            <a:ext cx="2057400" cy="304271"/>
          </a:xfrm>
          <a:prstGeom prst="rect">
            <a:avLst/>
          </a:prstGeom>
        </p:spPr>
        <p:txBody>
          <a:bodyPr vert="horz" lIns="91440" tIns="45720" rIns="91440" bIns="45720" rtlCol="0" anchor="ctr"/>
          <a:lstStyle>
            <a:lvl1pPr algn="r">
              <a:defRPr sz="900">
                <a:solidFill>
                  <a:schemeClr val="tx1">
                    <a:tint val="75000"/>
                  </a:schemeClr>
                </a:solidFill>
              </a:defRPr>
            </a:lvl1pPr>
          </a:lstStyle>
          <a:p>
            <a:fld id="{697781E3-FF4B-EC42-A17F-8D66E4334D12}" type="slidenum">
              <a:rPr lang="en-US" smtClean="0"/>
              <a:t>‹#›</a:t>
            </a:fld>
            <a:endParaRPr lang="en-US"/>
          </a:p>
        </p:txBody>
      </p:sp>
    </p:spTree>
    <p:extLst>
      <p:ext uri="{BB962C8B-B14F-4D97-AF65-F5344CB8AC3E}">
        <p14:creationId xmlns:p14="http://schemas.microsoft.com/office/powerpoint/2010/main" val="161815292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21.png"/><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23.png"/><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2.xml"/><Relationship Id="rId1" Type="http://schemas.openxmlformats.org/officeDocument/2006/relationships/themeOverride" Target="../theme/themeOverride1.xml"/><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6.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19.pn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0" y="-2398"/>
            <a:ext cx="9144000" cy="5719798"/>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3069"/>
            <a:ext cx="9116501" cy="5715000"/>
          </a:xfrm>
          <a:prstGeom prst="rect">
            <a:avLst/>
          </a:prstGeom>
        </p:spPr>
      </p:pic>
      <p:pic>
        <p:nvPicPr>
          <p:cNvPr id="15" name="Picture 14" descr="Microsoft" title="Microsoft"/>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8559" y="169793"/>
            <a:ext cx="2956053" cy="1087365"/>
          </a:xfrm>
          <a:prstGeom prst="rect">
            <a:avLst/>
          </a:prstGeom>
        </p:spPr>
      </p:pic>
      <p:sp>
        <p:nvSpPr>
          <p:cNvPr id="8" name="Rectangle 7"/>
          <p:cNvSpPr/>
          <p:nvPr/>
        </p:nvSpPr>
        <p:spPr>
          <a:xfrm>
            <a:off x="332674" y="3924641"/>
            <a:ext cx="7118449" cy="1200329"/>
          </a:xfrm>
          <a:prstGeom prst="rect">
            <a:avLst/>
          </a:prstGeom>
        </p:spPr>
        <p:txBody>
          <a:bodyPr wrap="square">
            <a:spAutoFit/>
          </a:bodyPr>
          <a:lstStyle/>
          <a:p>
            <a:r>
              <a:rPr lang="nb-NO" sz="3600" dirty="0">
                <a:solidFill>
                  <a:schemeClr val="bg1"/>
                </a:solidFill>
                <a:latin typeface="Segoe UI Light" panose="020B0502040204020203" pitchFamily="34" charset="0"/>
              </a:rPr>
              <a:t>Velkommen til</a:t>
            </a:r>
          </a:p>
          <a:p>
            <a:r>
              <a:rPr lang="nb-NO" sz="3600" dirty="0">
                <a:solidFill>
                  <a:schemeClr val="bg1"/>
                </a:solidFill>
                <a:latin typeface="Segoe UI Light" panose="020B0502040204020203" pitchFamily="34" charset="0"/>
              </a:rPr>
              <a:t>Minecraft Hour of Code</a:t>
            </a:r>
            <a:r>
              <a:rPr lang="nb-NO" sz="3600" baseline="30000" dirty="0">
                <a:solidFill>
                  <a:schemeClr val="bg1"/>
                </a:solidFill>
                <a:latin typeface="Segoe UI Light" panose="020B0502040204020203" pitchFamily="34" charset="0"/>
              </a:rPr>
              <a:t>™</a:t>
            </a:r>
            <a:endParaRPr lang="nb-NO" sz="3600" dirty="0">
              <a:solidFill>
                <a:schemeClr val="bg1"/>
              </a:solidFill>
              <a:latin typeface="Segoe UI Light" panose="020B0502040204020203" pitchFamily="34" charset="0"/>
              <a:ea typeface="Segoe Pro Light" charset="0"/>
              <a:cs typeface="Segoe UI Light" panose="020B0502040204020203" pitchFamily="34" charset="0"/>
            </a:endParaRPr>
          </a:p>
        </p:txBody>
      </p:sp>
      <p:sp>
        <p:nvSpPr>
          <p:cNvPr id="7" name="Title 6" hidden="1"/>
          <p:cNvSpPr>
            <a:spLocks noGrp="1"/>
          </p:cNvSpPr>
          <p:nvPr>
            <p:ph type="ctrTitle"/>
          </p:nvPr>
        </p:nvSpPr>
        <p:spPr/>
        <p:txBody>
          <a:bodyPr/>
          <a:lstStyle/>
          <a:p>
            <a:r>
              <a:rPr lang="nb-NO" dirty="0"/>
              <a:t>Velkommen til Hour of Code™</a:t>
            </a:r>
          </a:p>
        </p:txBody>
      </p:sp>
      <p:sp>
        <p:nvSpPr>
          <p:cNvPr id="3" name="Slide Number Placeholder 2" hidden="1"/>
          <p:cNvSpPr>
            <a:spLocks noGrp="1"/>
          </p:cNvSpPr>
          <p:nvPr>
            <p:ph type="sldNum" sz="quarter" idx="12"/>
          </p:nvPr>
        </p:nvSpPr>
        <p:spPr/>
        <p:txBody>
          <a:bodyPr/>
          <a:lstStyle/>
          <a:p>
            <a:fld id="{697781E3-FF4B-EC42-A17F-8D66E4334D12}" type="slidenum">
              <a:rPr lang="en-US" smtClean="0"/>
              <a:pPr/>
              <a:t>1</a:t>
            </a:fld>
            <a:endParaRPr lang="nb-NO"/>
          </a:p>
        </p:txBody>
      </p:sp>
    </p:spTree>
    <p:extLst>
      <p:ext uri="{BB962C8B-B14F-4D97-AF65-F5344CB8AC3E}">
        <p14:creationId xmlns:p14="http://schemas.microsoft.com/office/powerpoint/2010/main" val="6528646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89300" y="2039112"/>
            <a:ext cx="685800" cy="685800"/>
          </a:xfrm>
          <a:prstGeom prst="rect">
            <a:avLst/>
          </a:prstGeom>
        </p:spPr>
      </p:pic>
      <p:sp>
        <p:nvSpPr>
          <p:cNvPr id="17" name="Rectangle 16"/>
          <p:cNvSpPr/>
          <p:nvPr/>
        </p:nvSpPr>
        <p:spPr>
          <a:xfrm>
            <a:off x="224592" y="2883752"/>
            <a:ext cx="4342724" cy="1200329"/>
          </a:xfrm>
          <a:prstGeom prst="rect">
            <a:avLst/>
          </a:prstGeom>
        </p:spPr>
        <p:txBody>
          <a:bodyPr wrap="square">
            <a:spAutoFit/>
          </a:bodyPr>
          <a:lstStyle/>
          <a:p>
            <a:pPr algn="ctr"/>
            <a:r>
              <a:rPr lang="nb-NO" sz="3600">
                <a:solidFill>
                  <a:schemeClr val="bg1"/>
                </a:solidFill>
                <a:latin typeface="Segoe UI Light" panose="020B0502040204020203" pitchFamily="34" charset="0"/>
              </a:rPr>
              <a:t>Bruke fantasien</a:t>
            </a:r>
          </a:p>
        </p:txBody>
      </p:sp>
      <p:pic>
        <p:nvPicPr>
          <p:cNvPr id="2" name="Picture 1" descr="En tegnet robot med tøft utseende letter fra bakken for å fly opp i luften" title="En tegnet robot med tøft utseende letter fra bakken for å fly opp i luften"/>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92674" y="424485"/>
            <a:ext cx="2735326" cy="4997094"/>
          </a:xfrm>
          <a:prstGeom prst="rect">
            <a:avLst/>
          </a:prstGeom>
        </p:spPr>
      </p:pic>
      <p:sp>
        <p:nvSpPr>
          <p:cNvPr id="5" name="Title 4" hidden="1"/>
          <p:cNvSpPr>
            <a:spLocks noGrp="1"/>
          </p:cNvSpPr>
          <p:nvPr>
            <p:ph type="ctrTitle"/>
          </p:nvPr>
        </p:nvSpPr>
        <p:spPr/>
        <p:txBody>
          <a:bodyPr/>
          <a:lstStyle/>
          <a:p>
            <a:r>
              <a:rPr lang="nb-NO"/>
              <a:t>Bruke fantasien</a:t>
            </a:r>
          </a:p>
        </p:txBody>
      </p:sp>
      <p:sp>
        <p:nvSpPr>
          <p:cNvPr id="4" name="Slide Number Placeholder 3" hidden="1"/>
          <p:cNvSpPr>
            <a:spLocks noGrp="1"/>
          </p:cNvSpPr>
          <p:nvPr>
            <p:ph type="sldNum" sz="quarter" idx="12"/>
          </p:nvPr>
        </p:nvSpPr>
        <p:spPr/>
        <p:txBody>
          <a:bodyPr/>
          <a:lstStyle/>
          <a:p>
            <a:fld id="{697781E3-FF4B-EC42-A17F-8D66E4334D12}" type="slidenum">
              <a:rPr lang="en-US" smtClean="0"/>
              <a:pPr/>
              <a:t>10</a:t>
            </a:fld>
            <a:endParaRPr lang="nb-NO"/>
          </a:p>
        </p:txBody>
      </p:sp>
    </p:spTree>
    <p:extLst>
      <p:ext uri="{BB962C8B-B14F-4D97-AF65-F5344CB8AC3E}">
        <p14:creationId xmlns:p14="http://schemas.microsoft.com/office/powerpoint/2010/main" val="13905894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96700" y="2039112"/>
            <a:ext cx="685800" cy="685800"/>
          </a:xfrm>
          <a:prstGeom prst="rect">
            <a:avLst/>
          </a:prstGeom>
        </p:spPr>
      </p:pic>
      <p:sp>
        <p:nvSpPr>
          <p:cNvPr id="17" name="Rectangle 16"/>
          <p:cNvSpPr/>
          <p:nvPr/>
        </p:nvSpPr>
        <p:spPr>
          <a:xfrm>
            <a:off x="224592" y="2883752"/>
            <a:ext cx="4342724" cy="1200329"/>
          </a:xfrm>
          <a:prstGeom prst="rect">
            <a:avLst/>
          </a:prstGeom>
        </p:spPr>
        <p:txBody>
          <a:bodyPr wrap="square">
            <a:spAutoFit/>
          </a:bodyPr>
          <a:lstStyle/>
          <a:p>
            <a:pPr algn="ctr"/>
            <a:r>
              <a:rPr lang="nb-NO" sz="3600" dirty="0">
                <a:solidFill>
                  <a:schemeClr val="bg1"/>
                </a:solidFill>
                <a:latin typeface="Segoe UI Light" panose="020B0502040204020203" pitchFamily="34" charset="0"/>
              </a:rPr>
              <a:t>Arbeide sammen med venner</a:t>
            </a:r>
          </a:p>
        </p:txBody>
      </p:sp>
      <p:grpSp>
        <p:nvGrpSpPr>
          <p:cNvPr id="14" name="Group 13"/>
          <p:cNvGrpSpPr/>
          <p:nvPr/>
        </p:nvGrpSpPr>
        <p:grpSpPr>
          <a:xfrm>
            <a:off x="4701600" y="1611630"/>
            <a:ext cx="4224748" cy="3563620"/>
            <a:chOff x="4558724" y="1103630"/>
            <a:chExt cx="4601151" cy="3881120"/>
          </a:xfrm>
        </p:grpSpPr>
        <p:pic>
          <p:nvPicPr>
            <p:cNvPr id="2" name="Picture 1" descr="En regnbue forener de to hodene til en smilende tegnet jente og gutt" title="En regnbue forener de to hodene til en smilende tegnet jente og gutt"/>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72812" y="1103630"/>
              <a:ext cx="3901313" cy="1905043"/>
            </a:xfrm>
            <a:prstGeom prst="rect">
              <a:avLst/>
            </a:prstGeom>
          </p:spPr>
        </p:pic>
        <p:pic>
          <p:nvPicPr>
            <p:cNvPr id="9" name="Picture 8" descr="En tegnet gutt smiler mens han arbeider på en bærbar datamaskin, forent med en smilende tegnet jente av en regnbue som kommer fra hodene deres" title="Smilende tegnet gutt"/>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58724" y="2556820"/>
              <a:ext cx="1569025" cy="2427930"/>
            </a:xfrm>
            <a:prstGeom prst="rect">
              <a:avLst/>
            </a:prstGeom>
          </p:spPr>
        </p:pic>
        <p:pic>
          <p:nvPicPr>
            <p:cNvPr id="10" name="Picture 9" descr="En tegnet jente smiler mens hun arbeider på en bærbar datamaskin, forent med en smilende tegnet gutt av en regnbue som kommer fra hodene deres." title="Smilende tegnet jente"/>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173986" y="2698750"/>
              <a:ext cx="1985889" cy="2286000"/>
            </a:xfrm>
            <a:prstGeom prst="rect">
              <a:avLst/>
            </a:prstGeom>
          </p:spPr>
        </p:pic>
      </p:grpSp>
      <p:sp>
        <p:nvSpPr>
          <p:cNvPr id="5" name="Title 4" hidden="1"/>
          <p:cNvSpPr>
            <a:spLocks noGrp="1"/>
          </p:cNvSpPr>
          <p:nvPr>
            <p:ph type="ctrTitle"/>
          </p:nvPr>
        </p:nvSpPr>
        <p:spPr/>
        <p:txBody>
          <a:bodyPr/>
          <a:lstStyle/>
          <a:p>
            <a:r>
              <a:rPr lang="nb-NO"/>
              <a:t>Arbeide sammen med venner</a:t>
            </a:r>
          </a:p>
        </p:txBody>
      </p:sp>
      <p:sp>
        <p:nvSpPr>
          <p:cNvPr id="4" name="Slide Number Placeholder 3" hidden="1"/>
          <p:cNvSpPr>
            <a:spLocks noGrp="1"/>
          </p:cNvSpPr>
          <p:nvPr>
            <p:ph type="sldNum" sz="quarter" idx="12"/>
          </p:nvPr>
        </p:nvSpPr>
        <p:spPr/>
        <p:txBody>
          <a:bodyPr/>
          <a:lstStyle/>
          <a:p>
            <a:fld id="{697781E3-FF4B-EC42-A17F-8D66E4334D12}" type="slidenum">
              <a:rPr lang="en-US" smtClean="0"/>
              <a:pPr/>
              <a:t>11</a:t>
            </a:fld>
            <a:endParaRPr lang="nb-NO"/>
          </a:p>
        </p:txBody>
      </p:sp>
    </p:spTree>
    <p:extLst>
      <p:ext uri="{BB962C8B-B14F-4D97-AF65-F5344CB8AC3E}">
        <p14:creationId xmlns:p14="http://schemas.microsoft.com/office/powerpoint/2010/main" val="5695004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499" y="-80210"/>
            <a:ext cx="9116501" cy="5715000"/>
          </a:xfrm>
          <a:prstGeom prst="rect">
            <a:avLst/>
          </a:prstGeom>
        </p:spPr>
      </p:pic>
      <p:pic>
        <p:nvPicPr>
          <p:cNvPr id="28" name="Picture 2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50831" y="2091803"/>
            <a:ext cx="685487" cy="685487"/>
          </a:xfrm>
          <a:prstGeom prst="rect">
            <a:avLst/>
          </a:prstGeom>
        </p:spPr>
      </p:pic>
      <p:sp>
        <p:nvSpPr>
          <p:cNvPr id="27" name="Rectangle 26"/>
          <p:cNvSpPr/>
          <p:nvPr/>
        </p:nvSpPr>
        <p:spPr>
          <a:xfrm>
            <a:off x="224588" y="2868793"/>
            <a:ext cx="4347411" cy="646331"/>
          </a:xfrm>
          <a:prstGeom prst="rect">
            <a:avLst/>
          </a:prstGeom>
        </p:spPr>
        <p:txBody>
          <a:bodyPr wrap="square">
            <a:spAutoFit/>
          </a:bodyPr>
          <a:lstStyle/>
          <a:p>
            <a:pPr algn="ctr"/>
            <a:r>
              <a:rPr lang="nb-NO" sz="3600">
                <a:solidFill>
                  <a:schemeClr val="bg1"/>
                </a:solidFill>
                <a:latin typeface="Segoe UI Light" panose="020B0502040204020203" pitchFamily="34" charset="0"/>
              </a:rPr>
              <a:t>Spørsmål</a:t>
            </a:r>
          </a:p>
        </p:txBody>
      </p:sp>
      <p:sp>
        <p:nvSpPr>
          <p:cNvPr id="15" name="Rectangle 14"/>
          <p:cNvSpPr/>
          <p:nvPr/>
        </p:nvSpPr>
        <p:spPr>
          <a:xfrm>
            <a:off x="5021800" y="1980337"/>
            <a:ext cx="3657599" cy="1754326"/>
          </a:xfrm>
          <a:prstGeom prst="rect">
            <a:avLst/>
          </a:prstGeom>
        </p:spPr>
        <p:txBody>
          <a:bodyPr wrap="square">
            <a:spAutoFit/>
          </a:bodyPr>
          <a:lstStyle/>
          <a:p>
            <a:r>
              <a:rPr lang="nb-NO" sz="3600">
                <a:latin typeface="Segoe UI Light" panose="020B0502040204020203" pitchFamily="34" charset="0"/>
              </a:rPr>
              <a:t>Hva er noen </a:t>
            </a:r>
          </a:p>
          <a:p>
            <a:r>
              <a:rPr lang="nb-NO" sz="3600">
                <a:latin typeface="Segoe UI Light" panose="020B0502040204020203" pitchFamily="34" charset="0"/>
              </a:rPr>
              <a:t>av de beste tingene å gjøre?</a:t>
            </a:r>
          </a:p>
        </p:txBody>
      </p:sp>
      <p:sp>
        <p:nvSpPr>
          <p:cNvPr id="3" name="Title 2" hidden="1"/>
          <p:cNvSpPr>
            <a:spLocks noGrp="1"/>
          </p:cNvSpPr>
          <p:nvPr>
            <p:ph type="ctrTitle"/>
          </p:nvPr>
        </p:nvSpPr>
        <p:spPr/>
        <p:txBody>
          <a:bodyPr/>
          <a:lstStyle/>
          <a:p>
            <a:r>
              <a:rPr lang="nb-NO"/>
              <a:t>Hva vil du gjøre?</a:t>
            </a:r>
          </a:p>
        </p:txBody>
      </p:sp>
      <p:sp>
        <p:nvSpPr>
          <p:cNvPr id="12" name="Slide Number Placeholder 11" hidden="1"/>
          <p:cNvSpPr>
            <a:spLocks noGrp="1"/>
          </p:cNvSpPr>
          <p:nvPr>
            <p:ph type="sldNum" sz="quarter" idx="12"/>
          </p:nvPr>
        </p:nvSpPr>
        <p:spPr/>
        <p:txBody>
          <a:bodyPr/>
          <a:lstStyle/>
          <a:p>
            <a:fld id="{697781E3-FF4B-EC42-A17F-8D66E4334D12}" type="slidenum">
              <a:rPr lang="en-US" smtClean="0"/>
              <a:pPr/>
              <a:t>12</a:t>
            </a:fld>
            <a:endParaRPr lang="nb-NO"/>
          </a:p>
        </p:txBody>
      </p:sp>
    </p:spTree>
    <p:extLst>
      <p:ext uri="{BB962C8B-B14F-4D97-AF65-F5344CB8AC3E}">
        <p14:creationId xmlns:p14="http://schemas.microsoft.com/office/powerpoint/2010/main" val="2854309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Boys and Girls Club of Bellevue 1 | av msctz"/>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3838" y="0"/>
            <a:ext cx="8696325" cy="5715000"/>
          </a:xfrm>
          <a:prstGeom prst="rect">
            <a:avLst/>
          </a:prstGeom>
          <a:noFill/>
          <a:extLst>
            <a:ext uri="{909E8E84-426E-40DD-AFC4-6F175D3DCCD1}">
              <a14:hiddenFill xmlns:a14="http://schemas.microsoft.com/office/drawing/2010/main">
                <a:solidFill>
                  <a:srgbClr val="FFFFFF"/>
                </a:solidFill>
              </a14:hiddenFill>
            </a:ext>
          </a:extLst>
        </p:spPr>
      </p:pic>
      <p:sp>
        <p:nvSpPr>
          <p:cNvPr id="6" name="Title 5" hidden="1"/>
          <p:cNvSpPr>
            <a:spLocks noGrp="1"/>
          </p:cNvSpPr>
          <p:nvPr>
            <p:ph type="ctrTitle"/>
          </p:nvPr>
        </p:nvSpPr>
        <p:spPr/>
        <p:txBody>
          <a:bodyPr/>
          <a:lstStyle/>
          <a:p>
            <a:r>
              <a:rPr lang="nb-NO"/>
              <a:t>Gjøre koding til en del av det du liker</a:t>
            </a:r>
          </a:p>
        </p:txBody>
      </p:sp>
      <p:sp>
        <p:nvSpPr>
          <p:cNvPr id="2" name="Slide Number Placeholder 1" hidden="1"/>
          <p:cNvSpPr>
            <a:spLocks noGrp="1"/>
          </p:cNvSpPr>
          <p:nvPr>
            <p:ph type="sldNum" sz="quarter" idx="12"/>
          </p:nvPr>
        </p:nvSpPr>
        <p:spPr/>
        <p:txBody>
          <a:bodyPr/>
          <a:lstStyle/>
          <a:p>
            <a:fld id="{697781E3-FF4B-EC42-A17F-8D66E4334D12}" type="slidenum">
              <a:rPr lang="en-US" smtClean="0"/>
              <a:pPr/>
              <a:t>13</a:t>
            </a:fld>
            <a:endParaRPr lang="nb-NO"/>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499" y="0"/>
            <a:ext cx="9116501" cy="5715000"/>
          </a:xfrm>
          <a:prstGeom prst="rect">
            <a:avLst/>
          </a:prstGeom>
        </p:spPr>
      </p:pic>
      <p:sp>
        <p:nvSpPr>
          <p:cNvPr id="3" name="Rectangle 2" descr="&#10;"/>
          <p:cNvSpPr/>
          <p:nvPr/>
        </p:nvSpPr>
        <p:spPr>
          <a:xfrm>
            <a:off x="333561" y="1519626"/>
            <a:ext cx="4475748" cy="3416320"/>
          </a:xfrm>
          <a:prstGeom prst="rect">
            <a:avLst/>
          </a:prstGeom>
        </p:spPr>
        <p:txBody>
          <a:bodyPr wrap="square">
            <a:spAutoFit/>
          </a:bodyPr>
          <a:lstStyle/>
          <a:p>
            <a:r>
              <a:rPr lang="nb-NO" sz="3600">
                <a:solidFill>
                  <a:schemeClr val="bg1"/>
                </a:solidFill>
                <a:latin typeface="Segoe UI Light" panose="020B0502040204020203" pitchFamily="34" charset="0"/>
              </a:rPr>
              <a:t>Ved å lære å kode kan du lære hvordan du kan gjøre favorittaktivitetene morsommere ved hjelp av datamaskiner!</a:t>
            </a:r>
          </a:p>
        </p:txBody>
      </p:sp>
    </p:spTree>
    <p:extLst>
      <p:ext uri="{BB962C8B-B14F-4D97-AF65-F5344CB8AC3E}">
        <p14:creationId xmlns:p14="http://schemas.microsoft.com/office/powerpoint/2010/main" val="1682009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0" y="19878"/>
            <a:ext cx="9116501" cy="5715000"/>
          </a:xfrm>
          <a:prstGeom prst="rect">
            <a:avLst/>
          </a:prstGeom>
        </p:spPr>
      </p:pic>
      <p:sp>
        <p:nvSpPr>
          <p:cNvPr id="7" name="Rectangle 6" descr="&#10;"/>
          <p:cNvSpPr/>
          <p:nvPr/>
        </p:nvSpPr>
        <p:spPr>
          <a:xfrm>
            <a:off x="575733" y="2540668"/>
            <a:ext cx="5255441" cy="1200329"/>
          </a:xfrm>
          <a:prstGeom prst="rect">
            <a:avLst/>
          </a:prstGeom>
        </p:spPr>
        <p:txBody>
          <a:bodyPr wrap="square">
            <a:spAutoFit/>
          </a:bodyPr>
          <a:lstStyle/>
          <a:p>
            <a:r>
              <a:rPr lang="nb-NO" sz="3600" dirty="0">
                <a:solidFill>
                  <a:schemeClr val="bg1"/>
                </a:solidFill>
                <a:latin typeface="Segoe UI Light" panose="020B0502040204020203" pitchFamily="34" charset="0"/>
              </a:rPr>
              <a:t>Minecraft Hour of Code™: </a:t>
            </a:r>
          </a:p>
          <a:p>
            <a:r>
              <a:rPr lang="nb-NO" sz="3600" dirty="0">
                <a:solidFill>
                  <a:schemeClr val="bg1"/>
                </a:solidFill>
                <a:latin typeface="Segoe UI Light" panose="020B0502040204020203" pitchFamily="34" charset="0"/>
              </a:rPr>
              <a:t>Hero’s Journey</a:t>
            </a:r>
          </a:p>
        </p:txBody>
      </p:sp>
      <p:sp>
        <p:nvSpPr>
          <p:cNvPr id="5" name="Title 4" hidden="1"/>
          <p:cNvSpPr>
            <a:spLocks noGrp="1"/>
          </p:cNvSpPr>
          <p:nvPr>
            <p:ph type="ctrTitle"/>
          </p:nvPr>
        </p:nvSpPr>
        <p:spPr/>
        <p:txBody>
          <a:bodyPr/>
          <a:lstStyle/>
          <a:p>
            <a:r>
              <a:rPr lang="nb-NO"/>
              <a:t>Hvordan det gjøres </a:t>
            </a:r>
          </a:p>
        </p:txBody>
      </p:sp>
      <p:sp>
        <p:nvSpPr>
          <p:cNvPr id="2" name="Slide Number Placeholder 1" hidden="1"/>
          <p:cNvSpPr>
            <a:spLocks noGrp="1"/>
          </p:cNvSpPr>
          <p:nvPr>
            <p:ph type="sldNum" sz="quarter" idx="12"/>
          </p:nvPr>
        </p:nvSpPr>
        <p:spPr/>
        <p:txBody>
          <a:bodyPr/>
          <a:lstStyle/>
          <a:p>
            <a:fld id="{697781E3-FF4B-EC42-A17F-8D66E4334D12}" type="slidenum">
              <a:rPr lang="en-US" smtClean="0"/>
              <a:pPr/>
              <a:t>14</a:t>
            </a:fld>
            <a:endParaRPr lang="nb-NO"/>
          </a:p>
        </p:txBody>
      </p:sp>
      <p:pic>
        <p:nvPicPr>
          <p:cNvPr id="8" name="Picture 7">
            <a:extLst>
              <a:ext uri="{FF2B5EF4-FFF2-40B4-BE49-F238E27FC236}">
                <a16:creationId xmlns:a16="http://schemas.microsoft.com/office/drawing/2014/main" id="{28BD9EEB-3572-4461-97C5-86AAE9659E3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71732" y="1004763"/>
            <a:ext cx="4272137" cy="4272137"/>
          </a:xfrm>
          <a:prstGeom prst="rect">
            <a:avLst/>
          </a:prstGeom>
        </p:spPr>
      </p:pic>
    </p:spTree>
    <p:extLst>
      <p:ext uri="{BB962C8B-B14F-4D97-AF65-F5344CB8AC3E}">
        <p14:creationId xmlns:p14="http://schemas.microsoft.com/office/powerpoint/2010/main" val="19886030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descr="&#10;"/>
          <p:cNvSpPr/>
          <p:nvPr/>
        </p:nvSpPr>
        <p:spPr>
          <a:xfrm>
            <a:off x="0" y="5012594"/>
            <a:ext cx="9144000" cy="523220"/>
          </a:xfrm>
          <a:prstGeom prst="rect">
            <a:avLst/>
          </a:prstGeom>
        </p:spPr>
        <p:txBody>
          <a:bodyPr wrap="square">
            <a:spAutoFit/>
          </a:bodyPr>
          <a:lstStyle/>
          <a:p>
            <a:pPr algn="ctr"/>
            <a:r>
              <a:rPr lang="nb-NO" sz="2800" dirty="0">
                <a:latin typeface="Segoe UI Light" panose="020B0502040204020203" pitchFamily="34" charset="0"/>
              </a:rPr>
              <a:t>Finn den nye opplæringen din på Code.org/Minecraft</a:t>
            </a:r>
          </a:p>
        </p:txBody>
      </p:sp>
      <p:sp>
        <p:nvSpPr>
          <p:cNvPr id="6" name="Title 5" hidden="1"/>
          <p:cNvSpPr>
            <a:spLocks noGrp="1"/>
          </p:cNvSpPr>
          <p:nvPr>
            <p:ph type="ctrTitle"/>
          </p:nvPr>
        </p:nvSpPr>
        <p:spPr/>
        <p:txBody>
          <a:bodyPr/>
          <a:lstStyle/>
          <a:p>
            <a:r>
              <a:rPr lang="nb-NO"/>
              <a:t>Finn opplæringen din</a:t>
            </a:r>
          </a:p>
        </p:txBody>
      </p:sp>
      <p:sp>
        <p:nvSpPr>
          <p:cNvPr id="3" name="Slide Number Placeholder 2" hidden="1"/>
          <p:cNvSpPr>
            <a:spLocks noGrp="1"/>
          </p:cNvSpPr>
          <p:nvPr>
            <p:ph type="sldNum" sz="quarter" idx="12"/>
          </p:nvPr>
        </p:nvSpPr>
        <p:spPr/>
        <p:txBody>
          <a:bodyPr/>
          <a:lstStyle/>
          <a:p>
            <a:fld id="{697781E3-FF4B-EC42-A17F-8D66E4334D12}" type="slidenum">
              <a:rPr lang="en-US" smtClean="0"/>
              <a:pPr/>
              <a:t>15</a:t>
            </a:fld>
            <a:endParaRPr lang="nb-NO"/>
          </a:p>
        </p:txBody>
      </p:sp>
      <p:pic>
        <p:nvPicPr>
          <p:cNvPr id="7" name="Picture 6">
            <a:extLst>
              <a:ext uri="{FF2B5EF4-FFF2-40B4-BE49-F238E27FC236}">
                <a16:creationId xmlns:a16="http://schemas.microsoft.com/office/drawing/2014/main" id="{BCC35A31-9C2A-462D-8F93-3F54AE2B6C9D}"/>
              </a:ext>
            </a:extLst>
          </p:cNvPr>
          <p:cNvPicPr>
            <a:picLocks noChangeAspect="1"/>
          </p:cNvPicPr>
          <p:nvPr/>
        </p:nvPicPr>
        <p:blipFill>
          <a:blip r:embed="rId3"/>
          <a:stretch>
            <a:fillRect/>
          </a:stretch>
        </p:blipFill>
        <p:spPr>
          <a:xfrm>
            <a:off x="0" y="-186563"/>
            <a:ext cx="9144000" cy="5143500"/>
          </a:xfrm>
          <a:prstGeom prst="rect">
            <a:avLst/>
          </a:prstGeom>
        </p:spPr>
      </p:pic>
    </p:spTree>
    <p:extLst>
      <p:ext uri="{BB962C8B-B14F-4D97-AF65-F5344CB8AC3E}">
        <p14:creationId xmlns:p14="http://schemas.microsoft.com/office/powerpoint/2010/main" val="11488605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234" y="0"/>
            <a:ext cx="9175970" cy="5715000"/>
          </a:xfrm>
          <a:prstGeom prst="rect">
            <a:avLst/>
          </a:prstGeom>
        </p:spPr>
      </p:pic>
      <p:sp>
        <p:nvSpPr>
          <p:cNvPr id="12" name="Rectangle 11"/>
          <p:cNvSpPr/>
          <p:nvPr/>
        </p:nvSpPr>
        <p:spPr>
          <a:xfrm>
            <a:off x="699951" y="3691835"/>
            <a:ext cx="3733800" cy="646331"/>
          </a:xfrm>
          <a:prstGeom prst="rect">
            <a:avLst/>
          </a:prstGeom>
        </p:spPr>
        <p:txBody>
          <a:bodyPr wrap="square">
            <a:spAutoFit/>
          </a:bodyPr>
          <a:lstStyle/>
          <a:p>
            <a:r>
              <a:rPr lang="nb-NO" sz="3600">
                <a:solidFill>
                  <a:schemeClr val="bg1"/>
                </a:solidFill>
                <a:latin typeface="Segoe UI Light" panose="020B0502040204020203" pitchFamily="34" charset="0"/>
              </a:rPr>
              <a:t>Avslutt</a:t>
            </a:r>
          </a:p>
        </p:txBody>
      </p:sp>
      <p:sp>
        <p:nvSpPr>
          <p:cNvPr id="4" name="Title 3" hidden="1"/>
          <p:cNvSpPr>
            <a:spLocks noGrp="1"/>
          </p:cNvSpPr>
          <p:nvPr>
            <p:ph type="ctrTitle"/>
          </p:nvPr>
        </p:nvSpPr>
        <p:spPr/>
        <p:txBody>
          <a:bodyPr/>
          <a:lstStyle/>
          <a:p>
            <a:r>
              <a:rPr lang="nb-NO"/>
              <a:t>Avslutt </a:t>
            </a:r>
          </a:p>
        </p:txBody>
      </p:sp>
      <p:sp>
        <p:nvSpPr>
          <p:cNvPr id="3" name="Slide Number Placeholder 2" hidden="1"/>
          <p:cNvSpPr>
            <a:spLocks noGrp="1"/>
          </p:cNvSpPr>
          <p:nvPr>
            <p:ph type="sldNum" sz="quarter" idx="12"/>
          </p:nvPr>
        </p:nvSpPr>
        <p:spPr/>
        <p:txBody>
          <a:bodyPr/>
          <a:lstStyle/>
          <a:p>
            <a:fld id="{697781E3-FF4B-EC42-A17F-8D66E4334D12}" type="slidenum">
              <a:rPr lang="en-US" smtClean="0"/>
              <a:pPr/>
              <a:t>16</a:t>
            </a:fld>
            <a:endParaRPr lang="nb-NO"/>
          </a:p>
        </p:txBody>
      </p:sp>
      <p:pic>
        <p:nvPicPr>
          <p:cNvPr id="5" name="Picture 4" descr="Tegning av et &lt;strong&gt;timeglass&lt;/strong&gt;"/>
          <p:cNvPicPr>
            <a:picLocks noChangeAspect="1"/>
          </p:cNvPicPr>
          <p:nvPr/>
        </p:nvPicPr>
        <p:blipFill>
          <a:blip r:embed="rId4"/>
          <a:stretch>
            <a:fillRect/>
          </a:stretch>
        </p:blipFill>
        <p:spPr>
          <a:xfrm>
            <a:off x="3642741" y="1131991"/>
            <a:ext cx="2056668" cy="3451018"/>
          </a:xfrm>
          <a:prstGeom prst="rect">
            <a:avLst/>
          </a:prstGeom>
        </p:spPr>
      </p:pic>
    </p:spTree>
    <p:extLst>
      <p:ext uri="{BB962C8B-B14F-4D97-AF65-F5344CB8AC3E}">
        <p14:creationId xmlns:p14="http://schemas.microsoft.com/office/powerpoint/2010/main" val="10178345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499" y="0"/>
            <a:ext cx="9116501" cy="5715000"/>
          </a:xfrm>
          <a:prstGeom prst="rect">
            <a:avLst/>
          </a:prstGeom>
        </p:spPr>
      </p:pic>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50831" y="2091803"/>
            <a:ext cx="685487" cy="685487"/>
          </a:xfrm>
          <a:prstGeom prst="rect">
            <a:avLst/>
          </a:prstGeom>
        </p:spPr>
      </p:pic>
      <p:sp>
        <p:nvSpPr>
          <p:cNvPr id="11" name="Rectangle 10"/>
          <p:cNvSpPr/>
          <p:nvPr/>
        </p:nvSpPr>
        <p:spPr>
          <a:xfrm>
            <a:off x="224588" y="2868793"/>
            <a:ext cx="4347411" cy="646331"/>
          </a:xfrm>
          <a:prstGeom prst="rect">
            <a:avLst/>
          </a:prstGeom>
        </p:spPr>
        <p:txBody>
          <a:bodyPr wrap="square">
            <a:spAutoFit/>
          </a:bodyPr>
          <a:lstStyle/>
          <a:p>
            <a:pPr algn="ctr"/>
            <a:r>
              <a:rPr lang="nb-NO" sz="3600">
                <a:solidFill>
                  <a:schemeClr val="bg1"/>
                </a:solidFill>
                <a:latin typeface="Segoe UI Light" panose="020B0502040204020203" pitchFamily="34" charset="0"/>
              </a:rPr>
              <a:t>Diskusjon</a:t>
            </a:r>
          </a:p>
        </p:txBody>
      </p:sp>
      <p:sp>
        <p:nvSpPr>
          <p:cNvPr id="15" name="Rectangle 14" descr="&#10;"/>
          <p:cNvSpPr/>
          <p:nvPr/>
        </p:nvSpPr>
        <p:spPr>
          <a:xfrm>
            <a:off x="5021800" y="1900127"/>
            <a:ext cx="3972298" cy="1754326"/>
          </a:xfrm>
          <a:prstGeom prst="rect">
            <a:avLst/>
          </a:prstGeom>
        </p:spPr>
        <p:txBody>
          <a:bodyPr wrap="square">
            <a:spAutoFit/>
          </a:bodyPr>
          <a:lstStyle/>
          <a:p>
            <a:r>
              <a:rPr lang="nb-NO" sz="3600" dirty="0">
                <a:latin typeface="Segoe UI Light" panose="020B0502040204020203" pitchFamily="34" charset="0"/>
              </a:rPr>
              <a:t>Nå som du har prøv en opplæring: Hva er kode?</a:t>
            </a:r>
          </a:p>
        </p:txBody>
      </p:sp>
      <p:sp>
        <p:nvSpPr>
          <p:cNvPr id="4" name="Title 3" hidden="1"/>
          <p:cNvSpPr>
            <a:spLocks noGrp="1"/>
          </p:cNvSpPr>
          <p:nvPr>
            <p:ph type="ctrTitle"/>
          </p:nvPr>
        </p:nvSpPr>
        <p:spPr/>
        <p:txBody>
          <a:bodyPr/>
          <a:lstStyle/>
          <a:p>
            <a:r>
              <a:rPr lang="nb-NO"/>
              <a:t>Hva mener du nå om koding? </a:t>
            </a:r>
          </a:p>
        </p:txBody>
      </p:sp>
      <p:sp>
        <p:nvSpPr>
          <p:cNvPr id="3" name="Slide Number Placeholder 2" hidden="1"/>
          <p:cNvSpPr>
            <a:spLocks noGrp="1"/>
          </p:cNvSpPr>
          <p:nvPr>
            <p:ph type="sldNum" sz="quarter" idx="12"/>
          </p:nvPr>
        </p:nvSpPr>
        <p:spPr/>
        <p:txBody>
          <a:bodyPr/>
          <a:lstStyle/>
          <a:p>
            <a:fld id="{697781E3-FF4B-EC42-A17F-8D66E4334D12}" type="slidenum">
              <a:rPr lang="en-US" smtClean="0"/>
              <a:pPr/>
              <a:t>17</a:t>
            </a:fld>
            <a:endParaRPr lang="nb-NO"/>
          </a:p>
        </p:txBody>
      </p:sp>
    </p:spTree>
    <p:extLst>
      <p:ext uri="{BB962C8B-B14F-4D97-AF65-F5344CB8AC3E}">
        <p14:creationId xmlns:p14="http://schemas.microsoft.com/office/powerpoint/2010/main" val="5310809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Shape 418"/>
        <p:cNvGrpSpPr/>
        <p:nvPr/>
      </p:nvGrpSpPr>
      <p:grpSpPr>
        <a:xfrm>
          <a:off x="0" y="0"/>
          <a:ext cx="0" cy="0"/>
          <a:chOff x="0" y="0"/>
          <a:chExt cx="0" cy="0"/>
        </a:xfrm>
      </p:grpSpPr>
      <p:pic>
        <p:nvPicPr>
          <p:cNvPr id="5" name="Picture 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580906" y="1227377"/>
            <a:ext cx="3982188" cy="3194547"/>
          </a:xfrm>
          <a:prstGeom prst="rect">
            <a:avLst/>
          </a:prstGeom>
        </p:spPr>
      </p:pic>
      <p:sp>
        <p:nvSpPr>
          <p:cNvPr id="4" name="Shape 400"/>
          <p:cNvSpPr txBox="1">
            <a:spLocks/>
          </p:cNvSpPr>
          <p:nvPr/>
        </p:nvSpPr>
        <p:spPr>
          <a:xfrm>
            <a:off x="1333500" y="4579938"/>
            <a:ext cx="6477000" cy="1135063"/>
          </a:xfrm>
          <a:prstGeom prst="rect">
            <a:avLst/>
          </a:prstGeom>
          <a:noFill/>
          <a:ln>
            <a:noFill/>
          </a:ln>
        </p:spPr>
        <p:txBody>
          <a:bodyPr lIns="76188" tIns="38083" rIns="76188" bIns="38083"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dk1"/>
              </a:buClr>
              <a:buFont typeface="Calibri"/>
              <a:buNone/>
              <a:defRPr sz="4000" b="1" i="0" u="none" strike="noStrike" cap="none">
                <a:solidFill>
                  <a:schemeClr val="dk1"/>
                </a:solidFill>
                <a:latin typeface="Calibri"/>
                <a:ea typeface="Calibri"/>
                <a:cs typeface="Calibri"/>
                <a:sym typeface="Calibri"/>
              </a:defRPr>
            </a:lvl1pPr>
            <a:lvl2pPr lvl="1" indent="0">
              <a:spcBef>
                <a:spcPts val="0"/>
              </a:spcBef>
              <a:buFont typeface="Arial"/>
              <a:buNone/>
              <a:defRPr sz="1800"/>
            </a:lvl2pPr>
            <a:lvl3pPr lvl="2" indent="0">
              <a:spcBef>
                <a:spcPts val="0"/>
              </a:spcBef>
              <a:buFont typeface="Arial"/>
              <a:buNone/>
              <a:defRPr sz="1800"/>
            </a:lvl3pPr>
            <a:lvl4pPr lvl="3" indent="0">
              <a:spcBef>
                <a:spcPts val="0"/>
              </a:spcBef>
              <a:buFont typeface="Arial"/>
              <a:buNone/>
              <a:defRPr sz="1800"/>
            </a:lvl4pPr>
            <a:lvl5pPr lvl="4" indent="0">
              <a:spcBef>
                <a:spcPts val="0"/>
              </a:spcBef>
              <a:buFont typeface="Arial"/>
              <a:buNone/>
              <a:defRPr sz="1800"/>
            </a:lvl5pPr>
            <a:lvl6pPr lvl="5" indent="0">
              <a:spcBef>
                <a:spcPts val="0"/>
              </a:spcBef>
              <a:buFont typeface="Arial"/>
              <a:buNone/>
              <a:defRPr sz="1800"/>
            </a:lvl6pPr>
            <a:lvl7pPr lvl="6" indent="0">
              <a:spcBef>
                <a:spcPts val="0"/>
              </a:spcBef>
              <a:buFont typeface="Arial"/>
              <a:buNone/>
              <a:defRPr sz="1800"/>
            </a:lvl7pPr>
            <a:lvl8pPr lvl="7" indent="0">
              <a:spcBef>
                <a:spcPts val="0"/>
              </a:spcBef>
              <a:buFont typeface="Arial"/>
              <a:buNone/>
              <a:defRPr sz="1800"/>
            </a:lvl8pPr>
            <a:lvl9pPr lvl="8" indent="0">
              <a:spcBef>
                <a:spcPts val="0"/>
              </a:spcBef>
              <a:buFont typeface="Arial"/>
              <a:buNone/>
              <a:defRPr sz="1800"/>
            </a:lvl9pPr>
          </a:lstStyle>
          <a:p>
            <a:pPr algn="ctr">
              <a:buSzPct val="25000"/>
            </a:pPr>
            <a:r>
              <a:rPr lang="nb-NO" sz="4800" b="0">
                <a:solidFill>
                  <a:schemeClr val="bg1"/>
                </a:solidFill>
                <a:latin typeface="Segoe UI Light" panose="020B0502040204020203" pitchFamily="34" charset="0"/>
              </a:rPr>
              <a:t>Dere greide det!</a:t>
            </a:r>
          </a:p>
        </p:txBody>
      </p:sp>
    </p:spTree>
    <p:extLst>
      <p:ext uri="{BB962C8B-B14F-4D97-AF65-F5344CB8AC3E}">
        <p14:creationId xmlns:p14="http://schemas.microsoft.com/office/powerpoint/2010/main" val="1889313616"/>
      </p:ext>
    </p:extLst>
  </p:cSld>
  <p:clrMapOvr>
    <a:overrideClrMapping bg1="lt1" tx1="dk1" bg2="lt2" tx2="dk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Picture 4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16501" cy="5715000"/>
          </a:xfrm>
          <a:prstGeom prst="rect">
            <a:avLst/>
          </a:prstGeom>
        </p:spPr>
      </p:pic>
      <p:sp>
        <p:nvSpPr>
          <p:cNvPr id="51" name="Rectangle 50" descr="&#10;"/>
          <p:cNvSpPr/>
          <p:nvPr/>
        </p:nvSpPr>
        <p:spPr>
          <a:xfrm>
            <a:off x="566833" y="483999"/>
            <a:ext cx="8158067" cy="1692771"/>
          </a:xfrm>
          <a:prstGeom prst="rect">
            <a:avLst/>
          </a:prstGeom>
        </p:spPr>
        <p:txBody>
          <a:bodyPr wrap="square">
            <a:spAutoFit/>
          </a:bodyPr>
          <a:lstStyle/>
          <a:p>
            <a:pPr lvl="0"/>
            <a:r>
              <a:rPr lang="nb-NO" sz="3600">
                <a:solidFill>
                  <a:prstClr val="white"/>
                </a:solidFill>
                <a:latin typeface="Segoe UI Light" panose="020B0502040204020203" pitchFamily="34" charset="0"/>
              </a:rPr>
              <a:t>Hva kan dere lære videre? </a:t>
            </a:r>
          </a:p>
          <a:p>
            <a:pPr lvl="0"/>
            <a:r>
              <a:rPr lang="nb-NO" sz="3600">
                <a:solidFill>
                  <a:prstClr val="white"/>
                </a:solidFill>
                <a:latin typeface="Segoe UI Light" panose="020B0502040204020203" pitchFamily="34" charset="0"/>
              </a:rPr>
              <a:t>Det trenger ikke å slutte her! </a:t>
            </a:r>
          </a:p>
          <a:p>
            <a:pPr lvl="0"/>
            <a:r>
              <a:rPr lang="nb-NO"/>
              <a:t> </a:t>
            </a:r>
          </a:p>
          <a:p>
            <a:pPr lvl="0"/>
            <a:r>
              <a:rPr lang="nb-NO" sz="1800">
                <a:solidFill>
                  <a:prstClr val="white"/>
                </a:solidFill>
                <a:latin typeface="Segoe UI Light" panose="020B0502040204020203" pitchFamily="34" charset="0"/>
              </a:rPr>
              <a:t>Nedenfor er trinn dere kan ta for å feire, fortsette å lære og ha det mer gøy! </a:t>
            </a:r>
          </a:p>
        </p:txBody>
      </p:sp>
      <p:sp>
        <p:nvSpPr>
          <p:cNvPr id="43" name="Rectangle 42"/>
          <p:cNvSpPr/>
          <p:nvPr/>
        </p:nvSpPr>
        <p:spPr>
          <a:xfrm>
            <a:off x="661756" y="2523540"/>
            <a:ext cx="434026" cy="393217"/>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a:latin typeface="Segoe UI Light" panose="020B0502040204020203" pitchFamily="34" charset="0"/>
              </a:rPr>
              <a:t>1</a:t>
            </a:r>
          </a:p>
        </p:txBody>
      </p:sp>
      <p:sp>
        <p:nvSpPr>
          <p:cNvPr id="49" name="Rectangle 48"/>
          <p:cNvSpPr/>
          <p:nvPr/>
        </p:nvSpPr>
        <p:spPr>
          <a:xfrm>
            <a:off x="563532" y="3057342"/>
            <a:ext cx="2346939" cy="523220"/>
          </a:xfrm>
          <a:prstGeom prst="rect">
            <a:avLst/>
          </a:prstGeom>
        </p:spPr>
        <p:txBody>
          <a:bodyPr wrap="square">
            <a:spAutoFit/>
          </a:bodyPr>
          <a:lstStyle/>
          <a:p>
            <a:r>
              <a:rPr lang="nb-NO" sz="2800" dirty="0">
                <a:solidFill>
                  <a:schemeClr val="bg1"/>
                </a:solidFill>
                <a:latin typeface="Segoe UI Light" panose="020B0502040204020203" pitchFamily="34" charset="0"/>
              </a:rPr>
              <a:t>Få sertifikatet ditt.</a:t>
            </a:r>
          </a:p>
        </p:txBody>
      </p:sp>
      <p:sp>
        <p:nvSpPr>
          <p:cNvPr id="57" name="TextBox 56"/>
          <p:cNvSpPr txBox="1"/>
          <p:nvPr/>
        </p:nvSpPr>
        <p:spPr>
          <a:xfrm>
            <a:off x="571489" y="3965002"/>
            <a:ext cx="2206625" cy="1200329"/>
          </a:xfrm>
          <a:prstGeom prst="rect">
            <a:avLst/>
          </a:prstGeom>
          <a:noFill/>
        </p:spPr>
        <p:txBody>
          <a:bodyPr wrap="square" rtlCol="0">
            <a:spAutoFit/>
          </a:bodyPr>
          <a:lstStyle/>
          <a:p>
            <a:r>
              <a:rPr lang="nb-NO" sz="1800" dirty="0">
                <a:solidFill>
                  <a:schemeClr val="bg1"/>
                </a:solidFill>
                <a:latin typeface="Segoe UI Light" panose="020B0502040204020203" pitchFamily="34" charset="0"/>
              </a:rPr>
              <a:t>Gratulerer! Dere greide det! Dere finner sertifikatet på slutten av opplæringen.</a:t>
            </a:r>
          </a:p>
        </p:txBody>
      </p:sp>
      <p:sp>
        <p:nvSpPr>
          <p:cNvPr id="44" name="Rectangle 43"/>
          <p:cNvSpPr/>
          <p:nvPr/>
        </p:nvSpPr>
        <p:spPr>
          <a:xfrm>
            <a:off x="3187574" y="2523540"/>
            <a:ext cx="393624" cy="393217"/>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a:latin typeface="Segoe UI Light" panose="020B0502040204020203" pitchFamily="34" charset="0"/>
              </a:rPr>
              <a:t>2</a:t>
            </a:r>
          </a:p>
        </p:txBody>
      </p:sp>
      <p:sp>
        <p:nvSpPr>
          <p:cNvPr id="52" name="Rectangle 51" descr="&#10;"/>
          <p:cNvSpPr/>
          <p:nvPr/>
        </p:nvSpPr>
        <p:spPr>
          <a:xfrm>
            <a:off x="3055679" y="3057342"/>
            <a:ext cx="2295997" cy="523220"/>
          </a:xfrm>
          <a:prstGeom prst="rect">
            <a:avLst/>
          </a:prstGeom>
        </p:spPr>
        <p:txBody>
          <a:bodyPr wrap="square">
            <a:spAutoFit/>
          </a:bodyPr>
          <a:lstStyle/>
          <a:p>
            <a:r>
              <a:rPr lang="nb-NO" sz="2800">
                <a:solidFill>
                  <a:schemeClr val="bg1"/>
                </a:solidFill>
                <a:latin typeface="Segoe UI Light" panose="020B0502040204020203" pitchFamily="34" charset="0"/>
              </a:rPr>
              <a:t>Spill mer.</a:t>
            </a:r>
          </a:p>
        </p:txBody>
      </p:sp>
      <p:sp>
        <p:nvSpPr>
          <p:cNvPr id="53" name="Rectangle 52" descr="&#10;"/>
          <p:cNvSpPr/>
          <p:nvPr/>
        </p:nvSpPr>
        <p:spPr>
          <a:xfrm>
            <a:off x="3051597" y="3970619"/>
            <a:ext cx="2917146" cy="127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nb-NO" sz="1800">
                <a:solidFill>
                  <a:schemeClr val="bg1"/>
                </a:solidFill>
                <a:latin typeface="Segoe UI Light" panose="020B0502040204020203" pitchFamily="34" charset="0"/>
              </a:rPr>
              <a:t>Last opp koden din til Minecraft: Education Edition for å se at den får liv i det virkelige spillet!</a:t>
            </a:r>
          </a:p>
        </p:txBody>
      </p:sp>
      <p:sp>
        <p:nvSpPr>
          <p:cNvPr id="45" name="Rectangle 44"/>
          <p:cNvSpPr/>
          <p:nvPr/>
        </p:nvSpPr>
        <p:spPr>
          <a:xfrm>
            <a:off x="6113632" y="2523540"/>
            <a:ext cx="434026" cy="393217"/>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a:latin typeface="Segoe UI Light" panose="020B0502040204020203" pitchFamily="34" charset="0"/>
              </a:rPr>
              <a:t>3</a:t>
            </a:r>
          </a:p>
        </p:txBody>
      </p:sp>
      <p:sp>
        <p:nvSpPr>
          <p:cNvPr id="54" name="Rectangle 53" descr="&#10;"/>
          <p:cNvSpPr/>
          <p:nvPr/>
        </p:nvSpPr>
        <p:spPr>
          <a:xfrm>
            <a:off x="6015088" y="3057342"/>
            <a:ext cx="2295997" cy="523220"/>
          </a:xfrm>
          <a:prstGeom prst="rect">
            <a:avLst/>
          </a:prstGeom>
        </p:spPr>
        <p:txBody>
          <a:bodyPr wrap="square">
            <a:spAutoFit/>
          </a:bodyPr>
          <a:lstStyle/>
          <a:p>
            <a:r>
              <a:rPr lang="nb-NO" sz="2800">
                <a:solidFill>
                  <a:schemeClr val="bg1"/>
                </a:solidFill>
                <a:latin typeface="Segoe UI Light" panose="020B0502040204020203" pitchFamily="34" charset="0"/>
              </a:rPr>
              <a:t>Lær mer.</a:t>
            </a:r>
          </a:p>
        </p:txBody>
      </p:sp>
      <p:sp>
        <p:nvSpPr>
          <p:cNvPr id="55" name="Rectangle 54" descr="&#10;"/>
          <p:cNvSpPr/>
          <p:nvPr/>
        </p:nvSpPr>
        <p:spPr>
          <a:xfrm>
            <a:off x="6018618" y="3965002"/>
            <a:ext cx="2442335" cy="12223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nb-NO" sz="1800">
                <a:solidFill>
                  <a:schemeClr val="bg1"/>
                </a:solidFill>
                <a:latin typeface="Segoe UI Light" panose="020B0502040204020203" pitchFamily="34" charset="0"/>
              </a:rPr>
              <a:t>Utforsk flere ressurser på Microsoft.com/</a:t>
            </a:r>
          </a:p>
          <a:p>
            <a:r>
              <a:rPr lang="nb-NO" sz="1800">
                <a:solidFill>
                  <a:schemeClr val="bg1"/>
                </a:solidFill>
                <a:latin typeface="Segoe UI Light" panose="020B0502040204020203" pitchFamily="34" charset="0"/>
              </a:rPr>
              <a:t>digitalskills</a:t>
            </a:r>
            <a:endParaRPr lang="nb-NO" sz="1800">
              <a:solidFill>
                <a:schemeClr val="bg1"/>
              </a:solidFill>
              <a:latin typeface="Segoe UI Light" panose="020B0502040204020203" pitchFamily="34" charset="0"/>
              <a:ea typeface="Segoe Pro Light" charset="0"/>
              <a:cs typeface="Segoe UI Light" panose="020B0502040204020203" pitchFamily="34" charset="0"/>
            </a:endParaRPr>
          </a:p>
        </p:txBody>
      </p:sp>
      <p:sp>
        <p:nvSpPr>
          <p:cNvPr id="4" name="Title 3" hidden="1"/>
          <p:cNvSpPr>
            <a:spLocks noGrp="1"/>
          </p:cNvSpPr>
          <p:nvPr>
            <p:ph type="ctrTitle"/>
          </p:nvPr>
        </p:nvSpPr>
        <p:spPr/>
        <p:txBody>
          <a:bodyPr/>
          <a:lstStyle/>
          <a:p>
            <a:r>
              <a:rPr lang="nb-NO"/>
              <a:t>Neste trinn</a:t>
            </a:r>
          </a:p>
        </p:txBody>
      </p:sp>
      <p:sp>
        <p:nvSpPr>
          <p:cNvPr id="2" name="Slide Number Placeholder 1" hidden="1"/>
          <p:cNvSpPr>
            <a:spLocks noGrp="1"/>
          </p:cNvSpPr>
          <p:nvPr>
            <p:ph type="sldNum" sz="quarter" idx="12"/>
          </p:nvPr>
        </p:nvSpPr>
        <p:spPr/>
        <p:txBody>
          <a:bodyPr/>
          <a:lstStyle/>
          <a:p>
            <a:fld id="{697781E3-FF4B-EC42-A17F-8D66E4334D12}" type="slidenum">
              <a:rPr lang="en-US" smtClean="0"/>
              <a:pPr/>
              <a:t>19</a:t>
            </a:fld>
            <a:endParaRPr lang="nb-NO"/>
          </a:p>
        </p:txBody>
      </p:sp>
    </p:spTree>
    <p:extLst>
      <p:ext uri="{BB962C8B-B14F-4D97-AF65-F5344CB8AC3E}">
        <p14:creationId xmlns:p14="http://schemas.microsoft.com/office/powerpoint/2010/main" val="39254015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sp>
        <p:nvSpPr>
          <p:cNvPr id="7" name="Rectangle 6"/>
          <p:cNvSpPr/>
          <p:nvPr/>
        </p:nvSpPr>
        <p:spPr>
          <a:xfrm>
            <a:off x="647700" y="2540668"/>
            <a:ext cx="3309703" cy="1200329"/>
          </a:xfrm>
          <a:prstGeom prst="rect">
            <a:avLst/>
          </a:prstGeom>
        </p:spPr>
        <p:txBody>
          <a:bodyPr wrap="square">
            <a:spAutoFit/>
          </a:bodyPr>
          <a:lstStyle/>
          <a:p>
            <a:r>
              <a:rPr lang="nb-NO" sz="3600" dirty="0">
                <a:solidFill>
                  <a:schemeClr val="bg1"/>
                </a:solidFill>
                <a:latin typeface="Segoe UI Light" panose="020B0502040204020203" pitchFamily="34" charset="0"/>
              </a:rPr>
              <a:t>La oss snakke om koding!</a:t>
            </a:r>
          </a:p>
        </p:txBody>
      </p:sp>
      <p:pic>
        <p:nvPicPr>
          <p:cNvPr id="3" name="Picture 2" descr="En tegnet rakett flyr langs en fargerik regnbue" title="En tegnet rakett flyr langs en fargerik regnbue"/>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27549" y="1031441"/>
            <a:ext cx="5991857" cy="4470315"/>
          </a:xfrm>
          <a:prstGeom prst="rect">
            <a:avLst/>
          </a:prstGeom>
        </p:spPr>
      </p:pic>
      <p:sp>
        <p:nvSpPr>
          <p:cNvPr id="5" name="Title 4" hidden="1"/>
          <p:cNvSpPr>
            <a:spLocks noGrp="1"/>
          </p:cNvSpPr>
          <p:nvPr>
            <p:ph type="ctrTitle"/>
          </p:nvPr>
        </p:nvSpPr>
        <p:spPr/>
        <p:txBody>
          <a:bodyPr/>
          <a:lstStyle/>
          <a:p>
            <a:r>
              <a:rPr lang="nb-NO"/>
              <a:t>La oss snakke om koding</a:t>
            </a:r>
          </a:p>
        </p:txBody>
      </p:sp>
      <p:sp>
        <p:nvSpPr>
          <p:cNvPr id="2" name="Slide Number Placeholder 1" hidden="1"/>
          <p:cNvSpPr>
            <a:spLocks noGrp="1"/>
          </p:cNvSpPr>
          <p:nvPr>
            <p:ph type="sldNum" sz="quarter" idx="12"/>
          </p:nvPr>
        </p:nvSpPr>
        <p:spPr/>
        <p:txBody>
          <a:bodyPr/>
          <a:lstStyle/>
          <a:p>
            <a:fld id="{697781E3-FF4B-EC42-A17F-8D66E4334D12}" type="slidenum">
              <a:rPr lang="en-US" smtClean="0"/>
              <a:pPr/>
              <a:t>2</a:t>
            </a:fld>
            <a:endParaRPr lang="nb-NO"/>
          </a:p>
        </p:txBody>
      </p:sp>
    </p:spTree>
    <p:extLst>
      <p:ext uri="{BB962C8B-B14F-4D97-AF65-F5344CB8AC3E}">
        <p14:creationId xmlns:p14="http://schemas.microsoft.com/office/powerpoint/2010/main" val="16468419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En gruppe med gutter og jenter ser opp fra den delte bærbare datamaskinen de arbeider på, for å smile til kameraet&#10;" title="En gruppe med gutter og jenter ser opp fra den delte bærbare datamaskinen de arbeider på, for å smile til kameraet"/>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8559" y="169793"/>
            <a:ext cx="8864600" cy="5535006"/>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608" y="0"/>
            <a:ext cx="9116501" cy="5715000"/>
          </a:xfrm>
          <a:prstGeom prst="rect">
            <a:avLst/>
          </a:prstGeom>
        </p:spPr>
      </p:pic>
      <p:pic>
        <p:nvPicPr>
          <p:cNvPr id="15" name="Picture 14" descr="Microsoft" title="Microsoft"/>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16397" y="4668558"/>
            <a:ext cx="1887292" cy="694228"/>
          </a:xfrm>
          <a:prstGeom prst="rect">
            <a:avLst/>
          </a:prstGeom>
        </p:spPr>
      </p:pic>
      <p:sp>
        <p:nvSpPr>
          <p:cNvPr id="13" name="Rectangle 12" descr="Takk for at dere deltok i&#10;Hour of CodeTM&#10;"/>
          <p:cNvSpPr/>
          <p:nvPr/>
        </p:nvSpPr>
        <p:spPr>
          <a:xfrm>
            <a:off x="437177" y="2244267"/>
            <a:ext cx="7322866" cy="1200329"/>
          </a:xfrm>
          <a:prstGeom prst="rect">
            <a:avLst/>
          </a:prstGeom>
        </p:spPr>
        <p:txBody>
          <a:bodyPr wrap="square">
            <a:spAutoFit/>
          </a:bodyPr>
          <a:lstStyle/>
          <a:p>
            <a:r>
              <a:rPr lang="nb-NO" sz="3600">
                <a:solidFill>
                  <a:schemeClr val="bg1"/>
                </a:solidFill>
                <a:latin typeface="Segoe UI Light" panose="020B0502040204020203" pitchFamily="34" charset="0"/>
              </a:rPr>
              <a:t>Takk for at dere deltok i</a:t>
            </a:r>
          </a:p>
          <a:p>
            <a:r>
              <a:rPr lang="nb-NO" sz="3600">
                <a:solidFill>
                  <a:schemeClr val="bg1"/>
                </a:solidFill>
                <a:latin typeface="Segoe UI Light" panose="020B0502040204020203" pitchFamily="34" charset="0"/>
              </a:rPr>
              <a:t>Minecraft Hour of Code™</a:t>
            </a:r>
          </a:p>
        </p:txBody>
      </p:sp>
      <p:sp>
        <p:nvSpPr>
          <p:cNvPr id="5" name="Title 4" hidden="1"/>
          <p:cNvSpPr>
            <a:spLocks noGrp="1"/>
          </p:cNvSpPr>
          <p:nvPr>
            <p:ph type="ctrTitle"/>
          </p:nvPr>
        </p:nvSpPr>
        <p:spPr/>
        <p:txBody>
          <a:bodyPr/>
          <a:lstStyle/>
          <a:p>
            <a:r>
              <a:rPr lang="nb-NO"/>
              <a:t>Takk for at dere deltok! </a:t>
            </a:r>
          </a:p>
        </p:txBody>
      </p:sp>
      <p:sp>
        <p:nvSpPr>
          <p:cNvPr id="3" name="Slide Number Placeholder 2" hidden="1"/>
          <p:cNvSpPr>
            <a:spLocks noGrp="1"/>
          </p:cNvSpPr>
          <p:nvPr>
            <p:ph type="sldNum" sz="quarter" idx="12"/>
          </p:nvPr>
        </p:nvSpPr>
        <p:spPr/>
        <p:txBody>
          <a:bodyPr/>
          <a:lstStyle/>
          <a:p>
            <a:fld id="{697781E3-FF4B-EC42-A17F-8D66E4334D12}" type="slidenum">
              <a:rPr lang="en-US" smtClean="0"/>
              <a:pPr/>
              <a:t>20</a:t>
            </a:fld>
            <a:endParaRPr lang="nb-NO"/>
          </a:p>
        </p:txBody>
      </p:sp>
      <p:sp>
        <p:nvSpPr>
          <p:cNvPr id="2" name="Rectangle 1">
            <a:extLst>
              <a:ext uri="{FF2B5EF4-FFF2-40B4-BE49-F238E27FC236}">
                <a16:creationId xmlns:a16="http://schemas.microsoft.com/office/drawing/2014/main" id="{1E91836C-D4F0-4EE4-8854-E01D9E8AF8EF}"/>
              </a:ext>
            </a:extLst>
          </p:cNvPr>
          <p:cNvSpPr/>
          <p:nvPr/>
        </p:nvSpPr>
        <p:spPr>
          <a:xfrm>
            <a:off x="369163" y="4347123"/>
            <a:ext cx="4572000" cy="1015663"/>
          </a:xfrm>
          <a:prstGeom prst="rect">
            <a:avLst/>
          </a:prstGeom>
        </p:spPr>
        <p:txBody>
          <a:bodyPr>
            <a:spAutoFit/>
          </a:bodyPr>
          <a:lstStyle/>
          <a:p>
            <a:pPr lvl="0">
              <a:defRPr/>
            </a:pPr>
            <a:endParaRPr lang="nb-NO" sz="1200">
              <a:solidFill>
                <a:schemeClr val="bg1"/>
              </a:solidFill>
              <a:latin typeface="Segoe UI Light" panose="020B0502040204020203" pitchFamily="34" charset="0"/>
              <a:ea typeface="Segoe Pro Light" charset="0"/>
              <a:cs typeface="Segoe UI Light" panose="020B0502040204020203" pitchFamily="34" charset="0"/>
            </a:endParaRPr>
          </a:p>
          <a:p>
            <a:pPr lvl="0">
              <a:defRPr/>
            </a:pPr>
            <a:r>
              <a:rPr lang="nb-NO" sz="1200">
                <a:solidFill>
                  <a:schemeClr val="bg1"/>
                </a:solidFill>
              </a:rPr>
              <a:t>© Code.org, 2017. Code.org®, CODE-logoen og Hour of Code® er varemerker for Code.org</a:t>
            </a:r>
            <a:endParaRPr lang="nb-NO" sz="1200">
              <a:solidFill>
                <a:schemeClr val="bg1"/>
              </a:solidFill>
              <a:latin typeface="Segoe UI Light" panose="020B0502040204020203" pitchFamily="34" charset="0"/>
              <a:ea typeface="Segoe Pro Light" charset="0"/>
              <a:cs typeface="Segoe UI Light" panose="020B0502040204020203" pitchFamily="34" charset="0"/>
            </a:endParaRPr>
          </a:p>
          <a:p>
            <a:pPr lvl="0">
              <a:defRPr/>
            </a:pPr>
            <a:r>
              <a:rPr lang="nb-NO" sz="1200">
                <a:solidFill>
                  <a:schemeClr val="bg1"/>
                </a:solidFill>
              </a:rPr>
              <a:t>Mojang © 2017. “Minecraft" er et varemerke for Mojang AB</a:t>
            </a:r>
          </a:p>
          <a:p>
            <a:pPr lvl="0">
              <a:defRPr/>
            </a:pPr>
            <a:r>
              <a:rPr lang="nb-NO" sz="1200">
                <a:solidFill>
                  <a:schemeClr val="bg1"/>
                </a:solidFill>
              </a:rPr>
              <a:t>© 2017 Microsoft Corporation. Med enerett.</a:t>
            </a:r>
          </a:p>
        </p:txBody>
      </p:sp>
    </p:spTree>
    <p:extLst>
      <p:ext uri="{BB962C8B-B14F-4D97-AF65-F5344CB8AC3E}">
        <p14:creationId xmlns:p14="http://schemas.microsoft.com/office/powerpoint/2010/main" val="31379423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Hour of Code 2015 - WORLDWIDE.mp4" descr="Unge barneskoleelever skriver på en bærbar datamaskin. Hour of Code™-video fra Code.org&#10;" title="Hour of Code™-video fra Code.org"/>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69875" y="253999"/>
            <a:ext cx="8636000" cy="5191125"/>
          </a:xfrm>
          <a:prstGeom prst="rect">
            <a:avLst/>
          </a:prstGeom>
        </p:spPr>
      </p:pic>
      <p:sp>
        <p:nvSpPr>
          <p:cNvPr id="4" name="Title 3" hidden="1"/>
          <p:cNvSpPr>
            <a:spLocks noGrp="1"/>
          </p:cNvSpPr>
          <p:nvPr>
            <p:ph type="ctrTitle"/>
          </p:nvPr>
        </p:nvSpPr>
        <p:spPr/>
        <p:txBody>
          <a:bodyPr/>
          <a:lstStyle/>
          <a:p>
            <a:r>
              <a:rPr lang="nb-NO" dirty="0"/>
              <a:t>Hour of Code™-video fra Code.org</a:t>
            </a:r>
          </a:p>
        </p:txBody>
      </p:sp>
      <p:sp>
        <p:nvSpPr>
          <p:cNvPr id="9" name="Slide Number Placeholder 8" hidden="1"/>
          <p:cNvSpPr>
            <a:spLocks noGrp="1"/>
          </p:cNvSpPr>
          <p:nvPr>
            <p:ph type="sldNum" sz="quarter" idx="12"/>
          </p:nvPr>
        </p:nvSpPr>
        <p:spPr/>
        <p:txBody>
          <a:bodyPr/>
          <a:lstStyle/>
          <a:p>
            <a:fld id="{697781E3-FF4B-EC42-A17F-8D66E4334D12}" type="slidenum">
              <a:rPr lang="en-US" smtClean="0"/>
              <a:pPr/>
              <a:t>3</a:t>
            </a:fld>
            <a:endParaRPr lang="nb-NO"/>
          </a:p>
        </p:txBody>
      </p:sp>
    </p:spTree>
    <p:extLst>
      <p:ext uri="{BB962C8B-B14F-4D97-AF65-F5344CB8AC3E}">
        <p14:creationId xmlns:p14="http://schemas.microsoft.com/office/powerpoint/2010/main" val="3598971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401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50831" y="2091803"/>
            <a:ext cx="685487" cy="685487"/>
          </a:xfrm>
          <a:prstGeom prst="rect">
            <a:avLst/>
          </a:prstGeom>
        </p:spPr>
      </p:pic>
      <p:sp>
        <p:nvSpPr>
          <p:cNvPr id="7" name="Rectangle 6"/>
          <p:cNvSpPr/>
          <p:nvPr/>
        </p:nvSpPr>
        <p:spPr>
          <a:xfrm>
            <a:off x="224588" y="2868793"/>
            <a:ext cx="4347411" cy="646331"/>
          </a:xfrm>
          <a:prstGeom prst="rect">
            <a:avLst/>
          </a:prstGeom>
        </p:spPr>
        <p:txBody>
          <a:bodyPr wrap="square">
            <a:spAutoFit/>
          </a:bodyPr>
          <a:lstStyle/>
          <a:p>
            <a:pPr algn="ctr"/>
            <a:r>
              <a:rPr lang="nb-NO" sz="3600">
                <a:solidFill>
                  <a:schemeClr val="bg1"/>
                </a:solidFill>
                <a:latin typeface="Segoe UI Light" panose="020B0502040204020203" pitchFamily="34" charset="0"/>
              </a:rPr>
              <a:t>Spørsmål</a:t>
            </a:r>
          </a:p>
        </p:txBody>
      </p:sp>
      <p:sp>
        <p:nvSpPr>
          <p:cNvPr id="15" name="Rectangle 14" descr="&#10;"/>
          <p:cNvSpPr/>
          <p:nvPr/>
        </p:nvSpPr>
        <p:spPr>
          <a:xfrm>
            <a:off x="5021800" y="1149340"/>
            <a:ext cx="3657599" cy="3416320"/>
          </a:xfrm>
          <a:prstGeom prst="rect">
            <a:avLst/>
          </a:prstGeom>
        </p:spPr>
        <p:txBody>
          <a:bodyPr wrap="square">
            <a:spAutoFit/>
          </a:bodyPr>
          <a:lstStyle/>
          <a:p>
            <a:r>
              <a:rPr lang="nb-NO" sz="3600">
                <a:latin typeface="Segoe UI Light" panose="020B0502040204020203" pitchFamily="34" charset="0"/>
              </a:rPr>
              <a:t>Hva er kode?</a:t>
            </a:r>
          </a:p>
          <a:p>
            <a:endParaRPr lang="nb-NO" sz="3600">
              <a:latin typeface="Segoe UI Light" panose="020B0502040204020203" pitchFamily="34" charset="0"/>
              <a:ea typeface="Segoe Pro Light" charset="0"/>
              <a:cs typeface="Segoe UI Light" panose="020B0502040204020203" pitchFamily="34" charset="0"/>
            </a:endParaRPr>
          </a:p>
          <a:p>
            <a:r>
              <a:rPr lang="nb-NO" sz="3600">
                <a:latin typeface="Segoe UI Light" panose="020B0502040204020203" pitchFamily="34" charset="0"/>
              </a:rPr>
              <a:t>Hva tenker du på når du hører ordet “kode”?</a:t>
            </a:r>
            <a:endParaRPr lang="nb-NO" sz="1800">
              <a:effectLst/>
              <a:latin typeface="Segoe UI Light" panose="020B0502040204020203" pitchFamily="34" charset="0"/>
              <a:cs typeface="Segoe UI Light" panose="020B0502040204020203" pitchFamily="34" charset="0"/>
            </a:endParaRPr>
          </a:p>
        </p:txBody>
      </p:sp>
      <p:sp>
        <p:nvSpPr>
          <p:cNvPr id="3" name="Title 2" hidden="1"/>
          <p:cNvSpPr>
            <a:spLocks noGrp="1"/>
          </p:cNvSpPr>
          <p:nvPr>
            <p:ph type="ctrTitle"/>
          </p:nvPr>
        </p:nvSpPr>
        <p:spPr/>
        <p:txBody>
          <a:bodyPr/>
          <a:lstStyle/>
          <a:p>
            <a:r>
              <a:rPr lang="nb-NO"/>
              <a:t>Hva vet dere om “koding”? </a:t>
            </a:r>
          </a:p>
        </p:txBody>
      </p:sp>
      <p:sp>
        <p:nvSpPr>
          <p:cNvPr id="11" name="Slide Number Placeholder 10" hidden="1"/>
          <p:cNvSpPr>
            <a:spLocks noGrp="1"/>
          </p:cNvSpPr>
          <p:nvPr>
            <p:ph type="sldNum" sz="quarter" idx="12"/>
          </p:nvPr>
        </p:nvSpPr>
        <p:spPr/>
        <p:txBody>
          <a:bodyPr/>
          <a:lstStyle/>
          <a:p>
            <a:fld id="{697781E3-FF4B-EC42-A17F-8D66E4334D12}" type="slidenum">
              <a:rPr lang="en-US" smtClean="0"/>
              <a:pPr/>
              <a:t>4</a:t>
            </a:fld>
            <a:endParaRPr lang="nb-NO"/>
          </a:p>
        </p:txBody>
      </p:sp>
    </p:spTree>
    <p:extLst>
      <p:ext uri="{BB962C8B-B14F-4D97-AF65-F5344CB8AC3E}">
        <p14:creationId xmlns:p14="http://schemas.microsoft.com/office/powerpoint/2010/main" val="10445608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42" y="-22504"/>
            <a:ext cx="9116501" cy="5715000"/>
          </a:xfrm>
          <a:prstGeom prst="rect">
            <a:avLst/>
          </a:prstGeom>
        </p:spPr>
      </p:pic>
      <p:sp>
        <p:nvSpPr>
          <p:cNvPr id="7" name="Rectangle 6"/>
          <p:cNvSpPr/>
          <p:nvPr/>
        </p:nvSpPr>
        <p:spPr>
          <a:xfrm>
            <a:off x="571372" y="1980337"/>
            <a:ext cx="3445992" cy="2308324"/>
          </a:xfrm>
          <a:prstGeom prst="rect">
            <a:avLst/>
          </a:prstGeom>
        </p:spPr>
        <p:txBody>
          <a:bodyPr wrap="square">
            <a:spAutoFit/>
          </a:bodyPr>
          <a:lstStyle/>
          <a:p>
            <a:r>
              <a:rPr lang="nb-NO" sz="3600" dirty="0">
                <a:solidFill>
                  <a:schemeClr val="bg1"/>
                </a:solidFill>
                <a:latin typeface="Segoe UI Light" panose="020B0502040204020203" pitchFamily="34" charset="0"/>
              </a:rPr>
              <a:t>Koding er hvordan apper og webområder er laget</a:t>
            </a:r>
          </a:p>
        </p:txBody>
      </p:sp>
      <p:pic>
        <p:nvPicPr>
          <p:cNvPr id="3" name="Picture 2" descr="En tegnet gutt lukker øynene og smiler mens han tenker på forskjellige måter kode finnes i livet hans på. En robot, en lilla elefant, en mobiltelefon og en gitar er blant tilfeldige, morsomme bilder som ser ut til å komme ut av guttens hode for å vise hva han tenker på" title="En tegnet gutt prøver å tenke seg hvilke måter kode finnes i livet hans på"/>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4624212" y="254000"/>
            <a:ext cx="4281663" cy="5238750"/>
          </a:xfrm>
          <a:prstGeom prst="rect">
            <a:avLst/>
          </a:prstGeom>
        </p:spPr>
      </p:pic>
      <p:sp>
        <p:nvSpPr>
          <p:cNvPr id="5" name="Title 4" hidden="1"/>
          <p:cNvSpPr>
            <a:spLocks noGrp="1"/>
          </p:cNvSpPr>
          <p:nvPr>
            <p:ph type="ctrTitle"/>
          </p:nvPr>
        </p:nvSpPr>
        <p:spPr/>
        <p:txBody>
          <a:bodyPr/>
          <a:lstStyle/>
          <a:p>
            <a:r>
              <a:rPr lang="nb-NO"/>
              <a:t>Koding er… </a:t>
            </a:r>
          </a:p>
        </p:txBody>
      </p:sp>
      <p:sp>
        <p:nvSpPr>
          <p:cNvPr id="4" name="Slide Number Placeholder 3" hidden="1"/>
          <p:cNvSpPr>
            <a:spLocks noGrp="1"/>
          </p:cNvSpPr>
          <p:nvPr>
            <p:ph type="sldNum" sz="quarter" idx="12"/>
          </p:nvPr>
        </p:nvSpPr>
        <p:spPr/>
        <p:txBody>
          <a:bodyPr/>
          <a:lstStyle/>
          <a:p>
            <a:fld id="{697781E3-FF4B-EC42-A17F-8D66E4334D12}" type="slidenum">
              <a:rPr lang="en-US" smtClean="0"/>
              <a:pPr/>
              <a:t>5</a:t>
            </a:fld>
            <a:endParaRPr lang="nb-NO"/>
          </a:p>
        </p:txBody>
      </p:sp>
    </p:spTree>
    <p:extLst>
      <p:ext uri="{BB962C8B-B14F-4D97-AF65-F5344CB8AC3E}">
        <p14:creationId xmlns:p14="http://schemas.microsoft.com/office/powerpoint/2010/main" val="17698737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descr="En gutt sier &quot;Hallo!&quot; til et nettbrett og en mobilenhet, og enhetene svarer bare med &quot;?&quot; - De forstår ikke gutten fordi han ikke snakker deres språk.&#10;" title="Gutt snakker til datamaskin på norsk"/>
          <p:cNvGrpSpPr/>
          <p:nvPr/>
        </p:nvGrpSpPr>
        <p:grpSpPr>
          <a:xfrm>
            <a:off x="12700" y="-11663"/>
            <a:ext cx="9116501" cy="5715000"/>
            <a:chOff x="12700" y="-11663"/>
            <a:chExt cx="9116501" cy="5715000"/>
          </a:xfrm>
        </p:grpSpPr>
        <p:pic>
          <p:nvPicPr>
            <p:cNvPr id="30" name="Picture 2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0" y="-11663"/>
              <a:ext cx="9116501" cy="5715000"/>
            </a:xfrm>
            <a:prstGeom prst="rect">
              <a:avLst/>
            </a:prstGeom>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7600" y="1680801"/>
              <a:ext cx="2371101" cy="3669074"/>
            </a:xfrm>
            <a:prstGeom prst="rect">
              <a:avLst/>
            </a:prstGeom>
          </p:spPr>
        </p:pic>
        <p:sp>
          <p:nvSpPr>
            <p:cNvPr id="21" name="Rounded Rectangular Callout 20"/>
            <p:cNvSpPr/>
            <p:nvPr/>
          </p:nvSpPr>
          <p:spPr>
            <a:xfrm>
              <a:off x="2428875" y="539750"/>
              <a:ext cx="1635125" cy="904875"/>
            </a:xfrm>
            <a:prstGeom prst="wedgeRoundRectCallout">
              <a:avLst>
                <a:gd name="adj1" fmla="val -34425"/>
                <a:gd name="adj2" fmla="val 90570"/>
                <a:gd name="adj3" fmla="val 16667"/>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Segoe UI Light" panose="020B0502040204020203" pitchFamily="34" charset="0"/>
                <a:cs typeface="Segoe UI Light" panose="020B0502040204020203" pitchFamily="34" charset="0"/>
              </a:endParaRPr>
            </a:p>
          </p:txBody>
        </p:sp>
        <p:sp>
          <p:nvSpPr>
            <p:cNvPr id="9" name="TextBox 8"/>
            <p:cNvSpPr txBox="1"/>
            <p:nvPr/>
          </p:nvSpPr>
          <p:spPr>
            <a:xfrm>
              <a:off x="2460625" y="682625"/>
              <a:ext cx="1508126" cy="584776"/>
            </a:xfrm>
            <a:prstGeom prst="rect">
              <a:avLst/>
            </a:prstGeom>
            <a:noFill/>
          </p:spPr>
          <p:txBody>
            <a:bodyPr wrap="square" rtlCol="0">
              <a:spAutoFit/>
            </a:bodyPr>
            <a:lstStyle/>
            <a:p>
              <a:pPr algn="ctr"/>
              <a:r>
                <a:rPr lang="nb-NO" sz="3200">
                  <a:latin typeface="Segoe UI Light" panose="020B0502040204020203" pitchFamily="34" charset="0"/>
                </a:rPr>
                <a:t>Hallo!</a:t>
              </a:r>
              <a:endParaRPr lang="nb-NO" sz="3200" b="1">
                <a:latin typeface="Segoe UI Light" panose="020B0502040204020203" pitchFamily="34" charset="0"/>
                <a:cs typeface="Segoe UI Light" panose="020B0502040204020203" pitchFamily="34" charset="0"/>
              </a:endParaRPr>
            </a:p>
          </p:txBody>
        </p:sp>
        <p:grpSp>
          <p:nvGrpSpPr>
            <p:cNvPr id="31" name="Group 30"/>
            <p:cNvGrpSpPr/>
            <p:nvPr/>
          </p:nvGrpSpPr>
          <p:grpSpPr>
            <a:xfrm>
              <a:off x="4889500" y="1365250"/>
              <a:ext cx="1635125" cy="904875"/>
              <a:chOff x="5810250" y="539750"/>
              <a:chExt cx="1635125" cy="904875"/>
            </a:xfrm>
          </p:grpSpPr>
          <p:sp>
            <p:nvSpPr>
              <p:cNvPr id="23" name="Rounded Rectangular Callout 22"/>
              <p:cNvSpPr/>
              <p:nvPr/>
            </p:nvSpPr>
            <p:spPr>
              <a:xfrm flipH="1">
                <a:off x="5810250" y="539750"/>
                <a:ext cx="1635125" cy="904875"/>
              </a:xfrm>
              <a:prstGeom prst="wedgeRoundRectCallout">
                <a:avLst>
                  <a:gd name="adj1" fmla="val -34425"/>
                  <a:gd name="adj2" fmla="val 90570"/>
                  <a:gd name="adj3" fmla="val 16667"/>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Segoe UI Light" panose="020B0502040204020203" pitchFamily="34" charset="0"/>
                  <a:cs typeface="Segoe UI Light" panose="020B0502040204020203" pitchFamily="34" charset="0"/>
                </a:endParaRPr>
              </a:p>
            </p:txBody>
          </p:sp>
          <p:sp>
            <p:nvSpPr>
              <p:cNvPr id="20" name="TextBox 19"/>
              <p:cNvSpPr txBox="1"/>
              <p:nvPr/>
            </p:nvSpPr>
            <p:spPr>
              <a:xfrm>
                <a:off x="5873750" y="682625"/>
                <a:ext cx="1508126" cy="584776"/>
              </a:xfrm>
              <a:prstGeom prst="rect">
                <a:avLst/>
              </a:prstGeom>
              <a:noFill/>
            </p:spPr>
            <p:txBody>
              <a:bodyPr wrap="square" rtlCol="0">
                <a:spAutoFit/>
              </a:bodyPr>
              <a:lstStyle/>
              <a:p>
                <a:pPr algn="ctr"/>
                <a:r>
                  <a:rPr lang="nb-NO" sz="3200">
                    <a:latin typeface="Segoe UI Light" panose="020B0502040204020203" pitchFamily="34" charset="0"/>
                  </a:rPr>
                  <a:t>?</a:t>
                </a:r>
                <a:endParaRPr lang="nb-NO" sz="3200" b="1">
                  <a:latin typeface="Segoe UI Light" panose="020B0502040204020203" pitchFamily="34" charset="0"/>
                  <a:cs typeface="Segoe UI Light" panose="020B0502040204020203" pitchFamily="34" charset="0"/>
                </a:endParaRPr>
              </a:p>
            </p:txBody>
          </p:sp>
        </p:grpSp>
        <p:grpSp>
          <p:nvGrpSpPr>
            <p:cNvPr id="28" name="Group 27"/>
            <p:cNvGrpSpPr/>
            <p:nvPr/>
          </p:nvGrpSpPr>
          <p:grpSpPr>
            <a:xfrm>
              <a:off x="5004747" y="2966096"/>
              <a:ext cx="3440753" cy="1737095"/>
              <a:chOff x="5036497" y="3474096"/>
              <a:chExt cx="3440753" cy="1737095"/>
            </a:xfrm>
          </p:grpSpPr>
          <p:pic>
            <p:nvPicPr>
              <p:cNvPr id="25" name="Picture 2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31456" y="3474096"/>
                <a:ext cx="2745794" cy="1526640"/>
              </a:xfrm>
              <a:prstGeom prst="rect">
                <a:avLst/>
              </a:prstGeom>
            </p:spPr>
          </p:pic>
          <p:pic>
            <p:nvPicPr>
              <p:cNvPr id="24" name="Picture 2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36497" y="3556249"/>
                <a:ext cx="1253628" cy="1654942"/>
              </a:xfrm>
              <a:prstGeom prst="rect">
                <a:avLst/>
              </a:prstGeom>
              <a:scene3d>
                <a:camera prst="orthographicFront">
                  <a:rot lat="0" lon="0" rev="1200000"/>
                </a:camera>
                <a:lightRig rig="threePt" dir="t"/>
              </a:scene3d>
            </p:spPr>
          </p:pic>
        </p:grpSp>
      </p:grpSp>
      <p:sp>
        <p:nvSpPr>
          <p:cNvPr id="5" name="Title 4" hidden="1"/>
          <p:cNvSpPr>
            <a:spLocks noGrp="1"/>
          </p:cNvSpPr>
          <p:nvPr>
            <p:ph type="ctrTitle"/>
          </p:nvPr>
        </p:nvSpPr>
        <p:spPr/>
        <p:txBody>
          <a:bodyPr/>
          <a:lstStyle/>
          <a:p>
            <a:r>
              <a:rPr lang="nb-NO"/>
              <a:t>Du kan kommunisere med datamaskiner</a:t>
            </a:r>
          </a:p>
        </p:txBody>
      </p:sp>
      <p:sp>
        <p:nvSpPr>
          <p:cNvPr id="4" name="Slide Number Placeholder 3" hidden="1"/>
          <p:cNvSpPr>
            <a:spLocks noGrp="1"/>
          </p:cNvSpPr>
          <p:nvPr>
            <p:ph type="sldNum" sz="quarter" idx="12"/>
          </p:nvPr>
        </p:nvSpPr>
        <p:spPr/>
        <p:txBody>
          <a:bodyPr/>
          <a:lstStyle/>
          <a:p>
            <a:fld id="{697781E3-FF4B-EC42-A17F-8D66E4334D12}" type="slidenum">
              <a:rPr lang="en-US" smtClean="0"/>
              <a:pPr/>
              <a:t>6</a:t>
            </a:fld>
            <a:endParaRPr lang="nb-NO"/>
          </a:p>
        </p:txBody>
      </p:sp>
    </p:spTree>
    <p:extLst>
      <p:ext uri="{BB962C8B-B14F-4D97-AF65-F5344CB8AC3E}">
        <p14:creationId xmlns:p14="http://schemas.microsoft.com/office/powerpoint/2010/main" val="4965959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descr="En jente snakker til et nettbrett og en mobilenhet i kode. Enhetene forstår, fordi jenten snakker deres språk: Kode." title="Gutt snakker til datamaskin i kode"/>
          <p:cNvGrpSpPr/>
          <p:nvPr/>
        </p:nvGrpSpPr>
        <p:grpSpPr>
          <a:xfrm>
            <a:off x="12700" y="0"/>
            <a:ext cx="9116501" cy="5715000"/>
            <a:chOff x="12700" y="0"/>
            <a:chExt cx="9116501" cy="5715000"/>
          </a:xfrm>
        </p:grpSpPr>
        <p:pic>
          <p:nvPicPr>
            <p:cNvPr id="27" name="Picture 2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9275" y="1952625"/>
              <a:ext cx="2951251" cy="3397250"/>
            </a:xfrm>
            <a:prstGeom prst="rect">
              <a:avLst/>
            </a:prstGeom>
          </p:spPr>
        </p:pic>
        <p:sp>
          <p:nvSpPr>
            <p:cNvPr id="22" name="Rounded Rectangular Callout 21"/>
            <p:cNvSpPr/>
            <p:nvPr/>
          </p:nvSpPr>
          <p:spPr>
            <a:xfrm>
              <a:off x="2428875" y="539750"/>
              <a:ext cx="1635125" cy="904875"/>
            </a:xfrm>
            <a:prstGeom prst="wedgeRoundRectCallout">
              <a:avLst>
                <a:gd name="adj1" fmla="val -34425"/>
                <a:gd name="adj2" fmla="val 90570"/>
                <a:gd name="adj3" fmla="val 16667"/>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Segoe UI Light" panose="020B0502040204020203" pitchFamily="34" charset="0"/>
                <a:cs typeface="Segoe UI Light" panose="020B0502040204020203" pitchFamily="34" charset="0"/>
              </a:endParaRPr>
            </a:p>
          </p:txBody>
        </p:sp>
        <p:sp>
          <p:nvSpPr>
            <p:cNvPr id="17" name="TextBox 16"/>
            <p:cNvSpPr txBox="1"/>
            <p:nvPr/>
          </p:nvSpPr>
          <p:spPr>
            <a:xfrm>
              <a:off x="2492375" y="682625"/>
              <a:ext cx="1508126" cy="584776"/>
            </a:xfrm>
            <a:prstGeom prst="rect">
              <a:avLst/>
            </a:prstGeom>
            <a:noFill/>
          </p:spPr>
          <p:txBody>
            <a:bodyPr wrap="square" rtlCol="0">
              <a:spAutoFit/>
            </a:bodyPr>
            <a:lstStyle/>
            <a:p>
              <a:pPr algn="ctr"/>
              <a:r>
                <a:rPr lang="nb-NO" sz="3200">
                  <a:latin typeface="Segoe UI Light" panose="020B0502040204020203" pitchFamily="34" charset="0"/>
                </a:rPr>
                <a:t>&lt;/&gt; {}</a:t>
              </a:r>
              <a:endParaRPr lang="nb-NO" sz="3200" b="1">
                <a:latin typeface="Segoe UI Light" panose="020B0502040204020203" pitchFamily="34" charset="0"/>
                <a:cs typeface="Segoe UI Light" panose="020B0502040204020203" pitchFamily="34" charset="0"/>
              </a:endParaRPr>
            </a:p>
          </p:txBody>
        </p:sp>
        <p:grpSp>
          <p:nvGrpSpPr>
            <p:cNvPr id="2" name="Group 1"/>
            <p:cNvGrpSpPr/>
            <p:nvPr/>
          </p:nvGrpSpPr>
          <p:grpSpPr>
            <a:xfrm>
              <a:off x="4873625" y="1349375"/>
              <a:ext cx="1635125" cy="904875"/>
              <a:chOff x="4873625" y="1317625"/>
              <a:chExt cx="1635125" cy="904875"/>
            </a:xfrm>
          </p:grpSpPr>
          <p:sp>
            <p:nvSpPr>
              <p:cNvPr id="23" name="Rounded Rectangular Callout 22"/>
              <p:cNvSpPr/>
              <p:nvPr/>
            </p:nvSpPr>
            <p:spPr>
              <a:xfrm flipH="1">
                <a:off x="4873625" y="1317625"/>
                <a:ext cx="1635125" cy="904875"/>
              </a:xfrm>
              <a:prstGeom prst="wedgeRoundRectCallout">
                <a:avLst>
                  <a:gd name="adj1" fmla="val -34425"/>
                  <a:gd name="adj2" fmla="val 90570"/>
                  <a:gd name="adj3" fmla="val 16667"/>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Segoe UI Light" panose="020B0502040204020203" pitchFamily="34" charset="0"/>
                  <a:cs typeface="Segoe UI Light" panose="020B0502040204020203" pitchFamily="34" charset="0"/>
                </a:endParaRPr>
              </a:p>
            </p:txBody>
          </p:sp>
          <p:sp>
            <p:nvSpPr>
              <p:cNvPr id="19" name="TextBox 18"/>
              <p:cNvSpPr txBox="1"/>
              <p:nvPr/>
            </p:nvSpPr>
            <p:spPr>
              <a:xfrm>
                <a:off x="4937124" y="1460500"/>
                <a:ext cx="1508126" cy="584776"/>
              </a:xfrm>
              <a:prstGeom prst="rect">
                <a:avLst/>
              </a:prstGeom>
              <a:noFill/>
            </p:spPr>
            <p:txBody>
              <a:bodyPr wrap="square" rtlCol="0">
                <a:spAutoFit/>
              </a:bodyPr>
              <a:lstStyle/>
              <a:p>
                <a:pPr algn="ctr"/>
                <a:r>
                  <a:rPr lang="nb-NO" sz="3200">
                    <a:latin typeface="Segoe UI Light" panose="020B0502040204020203" pitchFamily="34" charset="0"/>
                  </a:rPr>
                  <a:t>:)</a:t>
                </a:r>
                <a:endParaRPr lang="nb-NO" sz="3200" b="1">
                  <a:latin typeface="Segoe UI Light" panose="020B0502040204020203" pitchFamily="34" charset="0"/>
                  <a:cs typeface="Segoe UI Light" panose="020B0502040204020203" pitchFamily="34" charset="0"/>
                </a:endParaRPr>
              </a:p>
            </p:txBody>
          </p:sp>
        </p:grpSp>
        <p:grpSp>
          <p:nvGrpSpPr>
            <p:cNvPr id="24" name="Group 23"/>
            <p:cNvGrpSpPr/>
            <p:nvPr/>
          </p:nvGrpSpPr>
          <p:grpSpPr>
            <a:xfrm>
              <a:off x="5004747" y="2966096"/>
              <a:ext cx="3440753" cy="1737095"/>
              <a:chOff x="5036497" y="3474096"/>
              <a:chExt cx="3440753" cy="1737095"/>
            </a:xfrm>
          </p:grpSpPr>
          <p:pic>
            <p:nvPicPr>
              <p:cNvPr id="25" name="Picture 2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31456" y="3474096"/>
                <a:ext cx="2745794" cy="1526640"/>
              </a:xfrm>
              <a:prstGeom prst="rect">
                <a:avLst/>
              </a:prstGeom>
            </p:spPr>
          </p:pic>
          <p:pic>
            <p:nvPicPr>
              <p:cNvPr id="26" name="Picture 2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36497" y="3556249"/>
                <a:ext cx="1253628" cy="1654942"/>
              </a:xfrm>
              <a:prstGeom prst="rect">
                <a:avLst/>
              </a:prstGeom>
              <a:scene3d>
                <a:camera prst="orthographicFront">
                  <a:rot lat="0" lon="0" rev="1200000"/>
                </a:camera>
                <a:lightRig rig="threePt" dir="t"/>
              </a:scene3d>
            </p:spPr>
          </p:pic>
        </p:grpSp>
      </p:grpSp>
      <p:sp>
        <p:nvSpPr>
          <p:cNvPr id="6" name="Title 5" hidden="1"/>
          <p:cNvSpPr>
            <a:spLocks noGrp="1"/>
          </p:cNvSpPr>
          <p:nvPr>
            <p:ph type="ctrTitle"/>
          </p:nvPr>
        </p:nvSpPr>
        <p:spPr/>
        <p:txBody>
          <a:bodyPr/>
          <a:lstStyle/>
          <a:p>
            <a:r>
              <a:rPr lang="nb-NO"/>
              <a:t>Datamaskiner forstår kodespråket</a:t>
            </a:r>
          </a:p>
        </p:txBody>
      </p:sp>
      <p:sp>
        <p:nvSpPr>
          <p:cNvPr id="4" name="Slide Number Placeholder 3" hidden="1"/>
          <p:cNvSpPr>
            <a:spLocks noGrp="1"/>
          </p:cNvSpPr>
          <p:nvPr>
            <p:ph type="sldNum" sz="quarter" idx="12"/>
          </p:nvPr>
        </p:nvSpPr>
        <p:spPr/>
        <p:txBody>
          <a:bodyPr/>
          <a:lstStyle/>
          <a:p>
            <a:fld id="{697781E3-FF4B-EC42-A17F-8D66E4334D12}" type="slidenum">
              <a:rPr lang="en-US" smtClean="0"/>
              <a:pPr/>
              <a:t>7</a:t>
            </a:fld>
            <a:endParaRPr lang="nb-NO"/>
          </a:p>
        </p:txBody>
      </p:sp>
    </p:spTree>
    <p:extLst>
      <p:ext uri="{BB962C8B-B14F-4D97-AF65-F5344CB8AC3E}">
        <p14:creationId xmlns:p14="http://schemas.microsoft.com/office/powerpoint/2010/main" val="7252121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sp>
        <p:nvSpPr>
          <p:cNvPr id="7" name="Rectangle 6"/>
          <p:cNvSpPr/>
          <p:nvPr/>
        </p:nvSpPr>
        <p:spPr>
          <a:xfrm>
            <a:off x="512789" y="2540668"/>
            <a:ext cx="4197685" cy="646331"/>
          </a:xfrm>
          <a:prstGeom prst="rect">
            <a:avLst/>
          </a:prstGeom>
        </p:spPr>
        <p:txBody>
          <a:bodyPr wrap="square">
            <a:spAutoFit/>
          </a:bodyPr>
          <a:lstStyle/>
          <a:p>
            <a:r>
              <a:rPr lang="nb-NO" sz="3600" dirty="0">
                <a:solidFill>
                  <a:schemeClr val="bg1"/>
                </a:solidFill>
                <a:latin typeface="Segoe UI Light" panose="020B0502040204020203" pitchFamily="34" charset="0"/>
              </a:rPr>
              <a:t>Koding handler om…</a:t>
            </a:r>
          </a:p>
        </p:txBody>
      </p:sp>
      <p:pic>
        <p:nvPicPr>
          <p:cNvPr id="8" name="Picture 7" descr="Robot og skilpadde står oppå en kasse" title="Robot og skilpadde står oppå en kasse"/>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45385" y="828358"/>
            <a:ext cx="3120188" cy="4058284"/>
          </a:xfrm>
          <a:prstGeom prst="rect">
            <a:avLst/>
          </a:prstGeom>
        </p:spPr>
      </p:pic>
      <p:sp>
        <p:nvSpPr>
          <p:cNvPr id="4" name="Title 3" hidden="1"/>
          <p:cNvSpPr>
            <a:spLocks noGrp="1"/>
          </p:cNvSpPr>
          <p:nvPr>
            <p:ph type="ctrTitle"/>
          </p:nvPr>
        </p:nvSpPr>
        <p:spPr/>
        <p:txBody>
          <a:bodyPr/>
          <a:lstStyle/>
          <a:p>
            <a:r>
              <a:rPr lang="nb-NO"/>
              <a:t>Hva er koding?</a:t>
            </a:r>
          </a:p>
        </p:txBody>
      </p:sp>
      <p:sp>
        <p:nvSpPr>
          <p:cNvPr id="2" name="Slide Number Placeholder 1" hidden="1"/>
          <p:cNvSpPr>
            <a:spLocks noGrp="1"/>
          </p:cNvSpPr>
          <p:nvPr>
            <p:ph type="sldNum" sz="quarter" idx="12"/>
          </p:nvPr>
        </p:nvSpPr>
        <p:spPr/>
        <p:txBody>
          <a:bodyPr/>
          <a:lstStyle/>
          <a:p>
            <a:fld id="{697781E3-FF4B-EC42-A17F-8D66E4334D12}" type="slidenum">
              <a:rPr lang="en-US" smtClean="0"/>
              <a:pPr/>
              <a:t>8</a:t>
            </a:fld>
            <a:endParaRPr lang="nb-NO"/>
          </a:p>
        </p:txBody>
      </p:sp>
    </p:spTree>
    <p:extLst>
      <p:ext uri="{BB962C8B-B14F-4D97-AF65-F5344CB8AC3E}">
        <p14:creationId xmlns:p14="http://schemas.microsoft.com/office/powerpoint/2010/main" val="6645718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499" y="0"/>
            <a:ext cx="9116501" cy="5715000"/>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89300" y="2039112"/>
            <a:ext cx="685800" cy="685800"/>
          </a:xfrm>
          <a:prstGeom prst="rect">
            <a:avLst/>
          </a:prstGeom>
        </p:spPr>
      </p:pic>
      <p:sp>
        <p:nvSpPr>
          <p:cNvPr id="17" name="Rectangle 16"/>
          <p:cNvSpPr/>
          <p:nvPr/>
        </p:nvSpPr>
        <p:spPr>
          <a:xfrm>
            <a:off x="224592" y="2883752"/>
            <a:ext cx="4342724" cy="646331"/>
          </a:xfrm>
          <a:prstGeom prst="rect">
            <a:avLst/>
          </a:prstGeom>
        </p:spPr>
        <p:txBody>
          <a:bodyPr wrap="square">
            <a:spAutoFit/>
          </a:bodyPr>
          <a:lstStyle/>
          <a:p>
            <a:pPr algn="ctr"/>
            <a:r>
              <a:rPr lang="nb-NO" sz="3600">
                <a:solidFill>
                  <a:schemeClr val="bg1"/>
                </a:solidFill>
                <a:latin typeface="Segoe UI Light" panose="020B0502040204020203" pitchFamily="34" charset="0"/>
              </a:rPr>
              <a:t>Løse problemer</a:t>
            </a:r>
          </a:p>
        </p:txBody>
      </p:sp>
      <p:pic>
        <p:nvPicPr>
          <p:cNvPr id="10" name="Picture 9" descr="En menneskelignende, fargerik ringstableleke med to ben og to øyne står på en kasse" title="En menneskelignende, fargerik ringstableleke med to ben og to øyne står på en kasse"/>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32170" y="1317873"/>
            <a:ext cx="1656080" cy="3320046"/>
          </a:xfrm>
          <a:prstGeom prst="rect">
            <a:avLst/>
          </a:prstGeom>
        </p:spPr>
      </p:pic>
      <p:sp>
        <p:nvSpPr>
          <p:cNvPr id="6" name="Title 5" hidden="1"/>
          <p:cNvSpPr>
            <a:spLocks noGrp="1"/>
          </p:cNvSpPr>
          <p:nvPr>
            <p:ph type="ctrTitle"/>
          </p:nvPr>
        </p:nvSpPr>
        <p:spPr/>
        <p:txBody>
          <a:bodyPr/>
          <a:lstStyle/>
          <a:p>
            <a:r>
              <a:rPr lang="nb-NO"/>
              <a:t>Løse problemer</a:t>
            </a:r>
          </a:p>
        </p:txBody>
      </p:sp>
      <p:sp>
        <p:nvSpPr>
          <p:cNvPr id="4" name="Slide Number Placeholder 3" hidden="1"/>
          <p:cNvSpPr>
            <a:spLocks noGrp="1"/>
          </p:cNvSpPr>
          <p:nvPr>
            <p:ph type="sldNum" sz="quarter" idx="12"/>
          </p:nvPr>
        </p:nvSpPr>
        <p:spPr/>
        <p:txBody>
          <a:bodyPr/>
          <a:lstStyle/>
          <a:p>
            <a:fld id="{697781E3-FF4B-EC42-A17F-8D66E4334D12}" type="slidenum">
              <a:rPr lang="en-US" smtClean="0"/>
              <a:pPr/>
              <a:t>9</a:t>
            </a:fld>
            <a:endParaRPr lang="nb-NO"/>
          </a:p>
        </p:txBody>
      </p:sp>
    </p:spTree>
    <p:extLst>
      <p:ext uri="{BB962C8B-B14F-4D97-AF65-F5344CB8AC3E}">
        <p14:creationId xmlns:p14="http://schemas.microsoft.com/office/powerpoint/2010/main" val="888821228"/>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Them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2E22401AD78B3D4682BC7C45E974D4D1" ma:contentTypeVersion="4" ma:contentTypeDescription="Create a new document." ma:contentTypeScope="" ma:versionID="e50a2521f7c46e9be6c1972b8ff188d4">
  <xsd:schema xmlns:xsd="http://www.w3.org/2001/XMLSchema" xmlns:xs="http://www.w3.org/2001/XMLSchema" xmlns:p="http://schemas.microsoft.com/office/2006/metadata/properties" xmlns:ns2="c7d759ad-c71d-4e7a-8896-957c2805ad24" xmlns:ns3="2b0d53c9-b8af-48bb-a014-8ff2344c7d43" targetNamespace="http://schemas.microsoft.com/office/2006/metadata/properties" ma:root="true" ma:fieldsID="bc60b2ec9a3409e615657707bcfca7ec" ns2:_="" ns3:_="">
    <xsd:import namespace="c7d759ad-c71d-4e7a-8896-957c2805ad24"/>
    <xsd:import namespace="2b0d53c9-b8af-48bb-a014-8ff2344c7d43"/>
    <xsd:element name="properties">
      <xsd:complexType>
        <xsd:sequence>
          <xsd:element name="documentManagement">
            <xsd:complexType>
              <xsd:all>
                <xsd:element ref="ns2:Submitted_x0020_By" minOccurs="0"/>
                <xsd:element ref="ns2:Submitted_x0020_By1" minOccurs="0"/>
                <xsd:element ref="ns2:SharedWithUsers" minOccurs="0"/>
                <xsd:element ref="ns3:SharedWithDetails" minOccurs="0"/>
                <xsd:element ref="ns3:LastSharedByUser" minOccurs="0"/>
                <xsd:element ref="ns2:LastSharedBy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7d759ad-c71d-4e7a-8896-957c2805ad24" elementFormDefault="qualified">
    <xsd:import namespace="http://schemas.microsoft.com/office/2006/documentManagement/types"/>
    <xsd:import namespace="http://schemas.microsoft.com/office/infopath/2007/PartnerControls"/>
    <xsd:element name="Submitted_x0020_By" ma:index="8" nillable="true" ma:displayName="Submitted By" ma:list="UserInfo" ma:SharePointGroup="0" ma:internalName="Submitted_x0020_By" ma:showField="Titl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ubmitted_x0020_By1" ma:index="9" nillable="true" ma:displayName="Submitted By" ma:internalName="Submitted_x0020_By1">
      <xsd:simpleType>
        <xsd:restriction base="dms:Lookup">
          <xsd:maxLength value="255"/>
        </xsd:restriction>
      </xsd:simpleType>
    </xsd:element>
    <xsd:element name="SharedWithUsers" ma:index="10"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LastSharedByTime" ma:index="13"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b0d53c9-b8af-48bb-a014-8ff2344c7d43" elementFormDefault="qualified">
    <xsd:import namespace="http://schemas.microsoft.com/office/2006/documentManagement/types"/>
    <xsd:import namespace="http://schemas.microsoft.com/office/infopath/2007/PartnerControls"/>
    <xsd:element name="SharedWithDetails" ma:index="11" nillable="true" ma:displayName="Shared With Details" ma:description="" ma:internalName="SharedWithDetails" ma:readOnly="true">
      <xsd:simpleType>
        <xsd:restriction base="dms:Note">
          <xsd:maxLength value="255"/>
        </xsd:restriction>
      </xsd:simpleType>
    </xsd:element>
    <xsd:element name="LastSharedByUser" ma:index="12" nillable="true" ma:displayName="Last Shared By User" ma:description="" ma:internalName="LastSharedByUse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D52A4CE-5BBF-4C96-93F5-8D18FE4A30E8}">
  <ds:schemaRefs>
    <ds:schemaRef ds:uri="http://schemas.microsoft.com/sharepoint/v3/contenttype/forms"/>
  </ds:schemaRefs>
</ds:datastoreItem>
</file>

<file path=customXml/itemProps2.xml><?xml version="1.0" encoding="utf-8"?>
<ds:datastoreItem xmlns:ds="http://schemas.openxmlformats.org/officeDocument/2006/customXml" ds:itemID="{9699B5CC-78B5-4F8C-BED5-3F9140DCB9E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7d759ad-c71d-4e7a-8896-957c2805ad24"/>
    <ds:schemaRef ds:uri="2b0d53c9-b8af-48bb-a014-8ff2344c7d4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0</TotalTime>
  <Words>2485</Words>
  <Application>Microsoft Office PowerPoint</Application>
  <PresentationFormat>On-screen Show (16:10)</PresentationFormat>
  <Paragraphs>331</Paragraphs>
  <Slides>20</Slides>
  <Notes>20</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20</vt:i4>
      </vt:variant>
    </vt:vector>
  </HeadingPairs>
  <TitlesOfParts>
    <vt:vector size="27" baseType="lpstr">
      <vt:lpstr>handy</vt:lpstr>
      <vt:lpstr>Arial</vt:lpstr>
      <vt:lpstr>Calibri</vt:lpstr>
      <vt:lpstr>Calibri Light</vt:lpstr>
      <vt:lpstr>Segoe Pro Light</vt:lpstr>
      <vt:lpstr>Segoe UI Light</vt:lpstr>
      <vt:lpstr>Office Theme</vt:lpstr>
      <vt:lpstr>Velkommen til Hour of Code™</vt:lpstr>
      <vt:lpstr>La oss snakke om koding</vt:lpstr>
      <vt:lpstr>Hour of Code™-video fra Code.org</vt:lpstr>
      <vt:lpstr>Hva vet dere om “koding”? </vt:lpstr>
      <vt:lpstr>Koding er… </vt:lpstr>
      <vt:lpstr>Du kan kommunisere med datamaskiner</vt:lpstr>
      <vt:lpstr>Datamaskiner forstår kodespråket</vt:lpstr>
      <vt:lpstr>Hva er koding?</vt:lpstr>
      <vt:lpstr>Løse problemer</vt:lpstr>
      <vt:lpstr>Bruke fantasien</vt:lpstr>
      <vt:lpstr>Arbeide sammen med venner</vt:lpstr>
      <vt:lpstr>Hva vil du gjøre?</vt:lpstr>
      <vt:lpstr>Gjøre koding til en del av det du liker</vt:lpstr>
      <vt:lpstr>Hvordan det gjøres </vt:lpstr>
      <vt:lpstr>Finn opplæringen din</vt:lpstr>
      <vt:lpstr>Avslutt </vt:lpstr>
      <vt:lpstr>Hva mener du nå om koding? </vt:lpstr>
      <vt:lpstr>PowerPoint Presentation</vt:lpstr>
      <vt:lpstr>Neste trinn</vt:lpstr>
      <vt:lpstr>Takk for at dere deltok!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Hour of Code™</dc:title>
  <cp:revision>2</cp:revision>
  <dcterms:modified xsi:type="dcterms:W3CDTF">2017-10-31T07:09:08Z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0x0101002E22401AD78B3D4682BC7C45E974D4D1</vt:lpwstr>
  </property>
</Properties>
</file>